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5"/>
  </p:notesMasterIdLst>
  <p:handoutMasterIdLst>
    <p:handoutMasterId r:id="rId46"/>
  </p:handoutMasterIdLst>
  <p:sldIdLst>
    <p:sldId id="256" r:id="rId2"/>
    <p:sldId id="280" r:id="rId3"/>
    <p:sldId id="355" r:id="rId4"/>
    <p:sldId id="331" r:id="rId5"/>
    <p:sldId id="311" r:id="rId6"/>
    <p:sldId id="358" r:id="rId7"/>
    <p:sldId id="363" r:id="rId8"/>
    <p:sldId id="364" r:id="rId9"/>
    <p:sldId id="362" r:id="rId10"/>
    <p:sldId id="359" r:id="rId11"/>
    <p:sldId id="360" r:id="rId12"/>
    <p:sldId id="337" r:id="rId13"/>
    <p:sldId id="356" r:id="rId14"/>
    <p:sldId id="332" r:id="rId15"/>
    <p:sldId id="335" r:id="rId16"/>
    <p:sldId id="334" r:id="rId17"/>
    <p:sldId id="338" r:id="rId18"/>
    <p:sldId id="347" r:id="rId19"/>
    <p:sldId id="348" r:id="rId20"/>
    <p:sldId id="370" r:id="rId21"/>
    <p:sldId id="339" r:id="rId22"/>
    <p:sldId id="340" r:id="rId23"/>
    <p:sldId id="349" r:id="rId24"/>
    <p:sldId id="350" r:id="rId25"/>
    <p:sldId id="341" r:id="rId26"/>
    <p:sldId id="342" r:id="rId27"/>
    <p:sldId id="343" r:id="rId28"/>
    <p:sldId id="344" r:id="rId29"/>
    <p:sldId id="345" r:id="rId30"/>
    <p:sldId id="346" r:id="rId31"/>
    <p:sldId id="268" r:id="rId32"/>
    <p:sldId id="282" r:id="rId33"/>
    <p:sldId id="283" r:id="rId34"/>
    <p:sldId id="284" r:id="rId35"/>
    <p:sldId id="269" r:id="rId36"/>
    <p:sldId id="272" r:id="rId37"/>
    <p:sldId id="273" r:id="rId38"/>
    <p:sldId id="274" r:id="rId39"/>
    <p:sldId id="366" r:id="rId40"/>
    <p:sldId id="367" r:id="rId41"/>
    <p:sldId id="368" r:id="rId42"/>
    <p:sldId id="369" r:id="rId43"/>
    <p:sldId id="365" r:id="rId44"/>
  </p:sldIdLst>
  <p:sldSz cx="9144000" cy="6858000" type="screen4x3"/>
  <p:notesSz cx="9928225" cy="6797675"/>
  <p:embeddedFontLst>
    <p:embeddedFont>
      <p:font typeface="Tahoma" panose="020B0604030504040204" pitchFamily="34" charset="0"/>
      <p:regular r:id="rId47"/>
      <p:bold r:id="rId48"/>
    </p:embeddedFont>
    <p:embeddedFont>
      <p:font typeface="Trebuchet MS" panose="020B0603020202020204" pitchFamily="34" charset="0"/>
      <p:regular r:id="rId49"/>
      <p:bold r:id="rId50"/>
      <p:italic r:id="rId51"/>
      <p:boldItalic r:id="rId52"/>
    </p:embeddedFont>
    <p:embeddedFont>
      <p:font typeface="Verdana" panose="020B0604030504040204" pitchFamily="34" charset="0"/>
      <p:regular r:id="rId53"/>
      <p:bold r:id="rId54"/>
      <p:italic r:id="rId55"/>
      <p:boldItalic r:id="rId56"/>
    </p:embeddedFont>
    <p:embeddedFont>
      <p:font typeface="맑은 고딕" panose="020B0503020000020004" pitchFamily="50" charset="-127"/>
      <p:regular r:id="rId57"/>
      <p:bold r:id="rId58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42" userDrawn="1">
          <p15:clr>
            <a:srgbClr val="A4A3A4"/>
          </p15:clr>
        </p15:guide>
        <p15:guide id="2" pos="312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FC54"/>
    <a:srgbClr val="95C03B"/>
    <a:srgbClr val="FF9933"/>
    <a:srgbClr val="F80CCB"/>
    <a:srgbClr val="9999FF"/>
    <a:srgbClr val="FF9966"/>
    <a:srgbClr val="000000"/>
    <a:srgbClr val="4F81BD"/>
    <a:srgbClr val="3E1716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270" autoAdjust="0"/>
  </p:normalViewPr>
  <p:slideViewPr>
    <p:cSldViewPr>
      <p:cViewPr varScale="1">
        <p:scale>
          <a:sx n="120" d="100"/>
          <a:sy n="120" d="100"/>
        </p:scale>
        <p:origin x="1380" y="9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108" d="100"/>
          <a:sy n="108" d="100"/>
        </p:scale>
        <p:origin x="-1548" y="-84"/>
      </p:cViewPr>
      <p:guideLst>
        <p:guide orient="horz" pos="2142"/>
        <p:guide pos="312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7.fntdata"/><Relationship Id="rId58" Type="http://schemas.openxmlformats.org/officeDocument/2006/relationships/font" Target="fonts/font12.fntdata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8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Relationship Id="rId57" Type="http://schemas.openxmlformats.org/officeDocument/2006/relationships/font" Target="fonts/font1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2273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3FAE676C-0945-4B95-AD70-24F383F07299}" type="datetimeFigureOut">
              <a:rPr lang="ko-KR" altLang="en-US"/>
              <a:pPr>
                <a:defRPr/>
              </a:pPr>
              <a:t>2020-09-01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2273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6DC3639B-8C59-4680-A9E5-0406514FCD9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9688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7"/>
            <a:ext cx="4302337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2273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2FE8B581-1ECF-4080-BC3D-1B7BF96F86B0}" type="datetimeFigureOut">
              <a:rPr lang="ko-KR" altLang="en-US"/>
              <a:pPr>
                <a:defRPr/>
              </a:pPr>
              <a:t>2020-09-01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263900" y="509588"/>
            <a:ext cx="3400425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9691" tIns="44846" rIns="89691" bIns="44846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93456" y="3229097"/>
            <a:ext cx="7941317" cy="3058557"/>
          </a:xfrm>
          <a:prstGeom prst="rect">
            <a:avLst/>
          </a:prstGeom>
        </p:spPr>
        <p:txBody>
          <a:bodyPr vert="horz" lIns="89691" tIns="44846" rIns="89691" bIns="44846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08"/>
            <a:ext cx="4302337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2273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3C41D889-39F3-496C-BB77-49367C449FC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14186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3786190"/>
            <a:ext cx="8286776" cy="1806"/>
          </a:xfrm>
          <a:prstGeom prst="line">
            <a:avLst/>
          </a:prstGeom>
          <a:ln w="63500">
            <a:gradFill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00034" y="2173289"/>
            <a:ext cx="7772400" cy="1470025"/>
          </a:xfrm>
        </p:spPr>
        <p:txBody>
          <a:bodyPr anchor="b">
            <a:normAutofit/>
          </a:bodyPr>
          <a:lstStyle>
            <a:lvl1pPr algn="l">
              <a:defRPr sz="4000" b="1"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057400" y="3886200"/>
            <a:ext cx="6400800" cy="1752600"/>
          </a:xfrm>
        </p:spPr>
        <p:txBody>
          <a:bodyPr/>
          <a:lstStyle>
            <a:lvl1pPr marL="0" indent="0" algn="r">
              <a:buNone/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40352" y="0"/>
            <a:ext cx="1403648" cy="5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08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4258B4-4556-4743-8BB4-F3DDAFBCC6A2}" type="datetimeFigureOut">
              <a:rPr lang="ko-KR" altLang="en-US"/>
              <a:pPr>
                <a:defRPr/>
              </a:pPr>
              <a:t>2020-09-01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27C083-6021-4A18-BB57-516FAD20747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1373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771B1D-33B1-4F60-A372-385B0C3D94EA}" type="datetimeFigureOut">
              <a:rPr lang="ko-KR" altLang="en-US"/>
              <a:pPr>
                <a:defRPr/>
              </a:pPr>
              <a:t>2020-09-01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D2C23C-992A-4855-B34D-467B3E6F3E1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925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8161023" y="6597650"/>
            <a:ext cx="98456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>
              <a:defRPr/>
            </a:pPr>
            <a:fld id="{DA25A288-E1E7-4B60-90C9-11FA9CB529DC}" type="datetime5">
              <a:rPr kumimoji="0" lang="ko-KR" altLang="en-US" sz="800" b="0" smtClean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맑은 고딕" pitchFamily="50" charset="-127"/>
                <a:cs typeface="Tahoma" pitchFamily="34" charset="0"/>
              </a:rPr>
              <a:t>2020/9/1</a:t>
            </a:fld>
            <a:r>
              <a:rPr kumimoji="0" lang="en-US" altLang="ko-KR" sz="800" b="0" dirty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맑은 고딕" pitchFamily="50" charset="-127"/>
                <a:cs typeface="Tahoma" pitchFamily="34" charset="0"/>
              </a:rPr>
              <a:t> | # </a:t>
            </a:r>
            <a:fld id="{FE55D486-DB05-45A4-AFC6-B045B7ADCE1D}" type="slidenum">
              <a:rPr kumimoji="0" lang="ko-KR" altLang="en-US" sz="800" b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맑은 고딕" pitchFamily="50" charset="-127"/>
                <a:cs typeface="Tahoma" pitchFamily="34" charset="0"/>
              </a:rPr>
              <a:pPr algn="r">
                <a:defRPr/>
              </a:pPr>
              <a:t>‹#›</a:t>
            </a:fld>
            <a:endParaRPr kumimoji="0" lang="en-US" altLang="ko-KR" sz="800" b="0" dirty="0">
              <a:solidFill>
                <a:srgbClr val="0D0D0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맑은 고딕" pitchFamily="50" charset="-127"/>
              <a:cs typeface="Tahoma" pitchFamily="34" charset="0"/>
            </a:endParaRPr>
          </a:p>
        </p:txBody>
      </p:sp>
      <p:cxnSp>
        <p:nvCxnSpPr>
          <p:cNvPr id="7" name="직선 연결선 10"/>
          <p:cNvCxnSpPr/>
          <p:nvPr userDrawn="1"/>
        </p:nvCxnSpPr>
        <p:spPr>
          <a:xfrm>
            <a:off x="0" y="1141178"/>
            <a:ext cx="8286776" cy="1806"/>
          </a:xfrm>
          <a:prstGeom prst="line">
            <a:avLst/>
          </a:prstGeom>
          <a:ln w="38100">
            <a:gradFill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11"/>
          <p:cNvCxnSpPr/>
          <p:nvPr userDrawn="1"/>
        </p:nvCxnSpPr>
        <p:spPr>
          <a:xfrm>
            <a:off x="0" y="6553994"/>
            <a:ext cx="9144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71490" y="203200"/>
            <a:ext cx="8229600" cy="796908"/>
          </a:xfrm>
        </p:spPr>
        <p:txBody>
          <a:bodyPr>
            <a:normAutofit/>
          </a:bodyPr>
          <a:lstStyle>
            <a:lvl1pPr algn="l">
              <a:defRPr sz="3600" b="1" i="0" baseline="0">
                <a:solidFill>
                  <a:schemeClr val="accent2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428736"/>
            <a:ext cx="8229600" cy="48577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600" b="1"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  <a:lvl2pPr>
              <a:lnSpc>
                <a:spcPct val="100000"/>
              </a:lnSpc>
              <a:buClr>
                <a:schemeClr val="tx1">
                  <a:lumMod val="65000"/>
                  <a:lumOff val="35000"/>
                </a:schemeClr>
              </a:buClr>
              <a:buFont typeface="Wingdings" pitchFamily="2" charset="2"/>
              <a:buChar char="§"/>
              <a:defRPr sz="2200" i="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2pPr>
            <a:lvl3pPr>
              <a:lnSpc>
                <a:spcPct val="100000"/>
              </a:lnSpc>
              <a:defRPr sz="1800" i="0" baseline="0">
                <a:solidFill>
                  <a:schemeClr val="bg2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3pPr>
            <a:lvl4pPr>
              <a:lnSpc>
                <a:spcPct val="100000"/>
              </a:lnSpc>
              <a:buFont typeface="Arial" pitchFamily="34" charset="0"/>
              <a:buChar char="–"/>
              <a:defRPr sz="1600" i="0" baseline="0">
                <a:solidFill>
                  <a:schemeClr val="accent3">
                    <a:lumMod val="7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4pPr>
            <a:lvl5pPr>
              <a:lnSpc>
                <a:spcPct val="100000"/>
              </a:lnSpc>
              <a:buFont typeface="맑은 고딕" pitchFamily="50" charset="-127"/>
              <a:buChar char="∙"/>
              <a:defRPr sz="1600" i="0" baseline="0">
                <a:solidFill>
                  <a:schemeClr val="accent6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40352" y="0"/>
            <a:ext cx="1403648" cy="5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380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5856288"/>
            <a:ext cx="7215188" cy="1587"/>
          </a:xfrm>
          <a:prstGeom prst="line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7"/>
          <p:cNvCxnSpPr/>
          <p:nvPr userDrawn="1"/>
        </p:nvCxnSpPr>
        <p:spPr>
          <a:xfrm>
            <a:off x="7215188" y="5856288"/>
            <a:ext cx="1071562" cy="1587"/>
          </a:xfrm>
          <a:prstGeom prst="line">
            <a:avLst/>
          </a:prstGeom>
          <a:ln w="635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none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A3B66186-C345-40F3-B0E6-ED807A3E68A9}" type="datetimeFigureOut">
              <a:rPr lang="ko-KR" altLang="en-US"/>
              <a:pPr>
                <a:defRPr/>
              </a:pPr>
              <a:t>2020-09-01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ED3BFDCA-C708-4CB5-B499-82A723B533B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91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1D0440-DE04-4EFC-9EDB-64F0C3179711}" type="datetimeFigureOut">
              <a:rPr lang="ko-KR" altLang="en-US"/>
              <a:pPr>
                <a:defRPr/>
              </a:pPr>
              <a:t>2020-09-01</a:t>
            </a:fld>
            <a:endParaRPr lang="ko-KR" altLang="en-US"/>
          </a:p>
        </p:txBody>
      </p:sp>
      <p:sp>
        <p:nvSpPr>
          <p:cNvPr id="8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54B269-25C7-4ECB-A861-F2B1C1C0889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055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9" name="날짜 개체 틀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76DBFD-B376-4BE0-A089-6777551E6716}" type="datetimeFigureOut">
              <a:rPr lang="ko-KR" altLang="en-US"/>
              <a:pPr>
                <a:defRPr/>
              </a:pPr>
              <a:t>2020-09-01</a:t>
            </a:fld>
            <a:endParaRPr lang="ko-KR" altLang="en-US"/>
          </a:p>
        </p:txBody>
      </p:sp>
      <p:sp>
        <p:nvSpPr>
          <p:cNvPr id="10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11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7EC578-D208-41DB-AC4F-421BA7F5EA0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9376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5" name="날짜 개체 틀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3A07C0-847B-4FDF-8686-86A04F0BD0BF}" type="datetimeFigureOut">
              <a:rPr lang="ko-KR" altLang="en-US"/>
              <a:pPr>
                <a:defRPr/>
              </a:pPr>
              <a:t>2020-09-01</a:t>
            </a:fld>
            <a:endParaRPr lang="ko-KR" altLang="en-US"/>
          </a:p>
        </p:txBody>
      </p:sp>
      <p:sp>
        <p:nvSpPr>
          <p:cNvPr id="6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A6173A-9E67-4F10-A90E-D0F56B8635A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251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CC0F10-796F-4B6C-B332-92E6A0F1927D}" type="datetimeFigureOut">
              <a:rPr lang="ko-KR" altLang="en-US"/>
              <a:pPr>
                <a:defRPr/>
              </a:pPr>
              <a:t>2020-09-01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E85E45-124B-41DA-95C5-DE6D4046DC8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3511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DF7CDF-9DBC-491F-940F-B93966F8AD7A}" type="datetimeFigureOut">
              <a:rPr lang="ko-KR" altLang="en-US"/>
              <a:pPr>
                <a:defRPr/>
              </a:pPr>
              <a:t>2020-09-01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42FD05-D9F9-469B-916C-348062B937C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209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2C488D-AA92-4D0B-BACE-8B22F117F6AD}" type="datetimeFigureOut">
              <a:rPr lang="ko-KR" altLang="en-US"/>
              <a:pPr>
                <a:defRPr/>
              </a:pPr>
              <a:t>2020-09-01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A7B2EA-9BDC-41EC-822E-3ED1EEF8E2C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060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796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599CAD28-8B58-4583-9FE9-A49F51CFB58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  <p:sp>
        <p:nvSpPr>
          <p:cNvPr id="9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3257550" cy="365125"/>
          </a:xfrm>
          <a:prstGeom prst="rect">
            <a:avLst/>
          </a:prstGeom>
        </p:spPr>
        <p:txBody>
          <a:bodyPr anchor="ctr" anchorCtr="0"/>
          <a:lstStyle>
            <a:lvl1pPr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1" r:id="rId1"/>
    <p:sldLayoutId id="2147483892" r:id="rId2"/>
    <p:sldLayoutId id="2147483893" r:id="rId3"/>
    <p:sldLayoutId id="2147483894" r:id="rId4"/>
    <p:sldLayoutId id="2147483895" r:id="rId5"/>
    <p:sldLayoutId id="2147483896" r:id="rId6"/>
    <p:sldLayoutId id="2147483897" r:id="rId7"/>
    <p:sldLayoutId id="2147483898" r:id="rId8"/>
    <p:sldLayoutId id="2147483899" r:id="rId9"/>
    <p:sldLayoutId id="2147483900" r:id="rId10"/>
    <p:sldLayoutId id="2147483901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sz="36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953735"/>
        </a:buClr>
        <a:buFont typeface="Arial" charset="0"/>
        <a:buChar char="•"/>
        <a:defRPr sz="2800" b="1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Font typeface="Wingdings" pitchFamily="2" charset="2"/>
        <a:buChar char="§"/>
        <a:defRPr sz="24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developer.android.com/studio/index.html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file:///D:\clouds\Dropbox\lectures\2_game_production\01_preparing_unity%20-%202\what_is_unity_hub.avi" TargetMode="External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유니티를 이용한 게임</a:t>
            </a:r>
            <a:r>
              <a:rPr lang="en-US" altLang="ko-KR" dirty="0"/>
              <a:t>/</a:t>
            </a:r>
            <a:r>
              <a:rPr lang="ko-KR" altLang="en-US" dirty="0"/>
              <a:t>앱</a:t>
            </a:r>
            <a:br>
              <a:rPr lang="en-US" altLang="ko-KR" dirty="0"/>
            </a:br>
            <a:r>
              <a:rPr lang="ko-KR" altLang="en-US" dirty="0"/>
              <a:t>개발환경 준비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이 정</a:t>
            </a:r>
          </a:p>
        </p:txBody>
      </p:sp>
    </p:spTree>
    <p:extLst>
      <p:ext uri="{BB962C8B-B14F-4D97-AF65-F5344CB8AC3E}">
        <p14:creationId xmlns:p14="http://schemas.microsoft.com/office/powerpoint/2010/main" val="3201403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0E196A-68BC-47E3-829D-5D4B7B4AF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76317B-1CFF-41CF-B679-AA94B9144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0A09A40-BD33-457D-B7C0-6FCE6D37CA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12" t="34520" r="63906" b="37707"/>
          <a:stretch/>
        </p:blipFill>
        <p:spPr>
          <a:xfrm>
            <a:off x="107503" y="1338007"/>
            <a:ext cx="8928994" cy="5039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073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0E196A-68BC-47E3-829D-5D4B7B4AF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High Definition Rendering Pipeline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76317B-1CFF-41CF-B679-AA94B9144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08EAE8A-5865-4419-80FD-47F8FD81BF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104" t="34559" r="36383" b="37763"/>
          <a:stretch/>
        </p:blipFill>
        <p:spPr>
          <a:xfrm>
            <a:off x="194965" y="1347925"/>
            <a:ext cx="8813864" cy="4987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529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유니티는</a:t>
            </a:r>
            <a:r>
              <a:rPr lang="ko-KR" altLang="en-US" dirty="0"/>
              <a:t> 게임 각각을 프로젝트 단위로 관리</a:t>
            </a:r>
            <a:endParaRPr lang="en-US" altLang="ko-KR" dirty="0"/>
          </a:p>
          <a:p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/>
              <a:t>유니티는 한글경로 인식 불가</a:t>
            </a:r>
            <a:endParaRPr lang="en-US" altLang="ko-KR" dirty="0"/>
          </a:p>
          <a:p>
            <a:pPr lvl="1"/>
            <a:r>
              <a:rPr lang="ko-KR" altLang="en-US" dirty="0"/>
              <a:t>따라서 계정명이 한글일 경우 </a:t>
            </a:r>
            <a:r>
              <a:rPr lang="en-US" altLang="ko-KR" dirty="0"/>
              <a:t>‘</a:t>
            </a:r>
            <a:r>
              <a:rPr lang="ko-KR" altLang="en-US" dirty="0"/>
              <a:t>내 문서</a:t>
            </a:r>
            <a:r>
              <a:rPr lang="en-US" altLang="ko-KR" dirty="0"/>
              <a:t>’</a:t>
            </a:r>
            <a:r>
              <a:rPr lang="ko-KR" altLang="en-US" dirty="0"/>
              <a:t>에 저장하지 말 것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게임에 필요한 기능을 패키지 단위로 제공</a:t>
            </a:r>
            <a:endParaRPr lang="en-US" altLang="ko-KR" dirty="0"/>
          </a:p>
          <a:p>
            <a:pPr lvl="1"/>
            <a:r>
              <a:rPr lang="ko-KR" altLang="en-US" dirty="0"/>
              <a:t>빈 프로젝트를 우선 만들고</a:t>
            </a:r>
            <a:r>
              <a:rPr lang="en-US" altLang="ko-KR" dirty="0"/>
              <a:t>,</a:t>
            </a:r>
          </a:p>
          <a:p>
            <a:pPr lvl="1"/>
            <a:r>
              <a:rPr lang="ko-KR" altLang="en-US" dirty="0"/>
              <a:t>이후에 필요한 패키지를 따로 불러올 수 있음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 프로젝트</a:t>
            </a:r>
          </a:p>
        </p:txBody>
      </p:sp>
    </p:spTree>
    <p:extLst>
      <p:ext uri="{BB962C8B-B14F-4D97-AF65-F5344CB8AC3E}">
        <p14:creationId xmlns:p14="http://schemas.microsoft.com/office/powerpoint/2010/main" val="3386197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유니티 구성요소 및 기본 조작</a:t>
            </a:r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94414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EF115B1-5117-4B18-86EB-029BD2A30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323044"/>
            <a:ext cx="8928992" cy="5022558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 편집기 화면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07505" y="1661823"/>
            <a:ext cx="4194842" cy="2345634"/>
          </a:xfrm>
          <a:prstGeom prst="rect">
            <a:avLst/>
          </a:prstGeom>
          <a:noFill/>
          <a:ln w="12700"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759507" y="1661822"/>
            <a:ext cx="1285793" cy="4575492"/>
          </a:xfrm>
          <a:prstGeom prst="rect">
            <a:avLst/>
          </a:prstGeom>
          <a:noFill/>
          <a:ln w="12700"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053321" y="1661822"/>
            <a:ext cx="1983174" cy="4575492"/>
          </a:xfrm>
          <a:prstGeom prst="rect">
            <a:avLst/>
          </a:prstGeom>
          <a:noFill/>
          <a:ln w="12700"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07504" y="4039263"/>
            <a:ext cx="4194843" cy="2198050"/>
          </a:xfrm>
          <a:prstGeom prst="rect">
            <a:avLst/>
          </a:prstGeom>
          <a:noFill/>
          <a:ln w="12700"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02577" y="3561934"/>
            <a:ext cx="1056700" cy="64633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Hierarchy</a:t>
            </a:r>
          </a:p>
          <a:p>
            <a:pPr algn="ctr"/>
            <a:r>
              <a:rPr lang="en-US" altLang="ko-KR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(</a:t>
            </a:r>
            <a:r>
              <a:rPr lang="ko-KR" alt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게임</a:t>
            </a:r>
            <a:r>
              <a:rPr lang="en-US" altLang="ko-KR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 </a:t>
            </a:r>
            <a:r>
              <a:rPr lang="ko-KR" alt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구성의</a:t>
            </a:r>
            <a:endParaRPr lang="en-US" altLang="ko-KR" sz="12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  <a:ea typeface="맑은 고딕" panose="020B0503020000020004" pitchFamily="50" charset="-127"/>
            </a:endParaRPr>
          </a:p>
          <a:p>
            <a:pPr algn="ctr"/>
            <a:r>
              <a:rPr lang="ko-KR" alt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계층구조</a:t>
            </a:r>
            <a:r>
              <a:rPr lang="en-US" altLang="ko-KR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)</a:t>
            </a:r>
            <a:endParaRPr lang="ko-KR" altLang="en-US" sz="1200" dirty="0" err="1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852515" y="2636284"/>
            <a:ext cx="1112805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Scene</a:t>
            </a:r>
          </a:p>
          <a:p>
            <a:pPr algn="ctr"/>
            <a:r>
              <a:rPr lang="en-US" altLang="ko-KR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(</a:t>
            </a:r>
            <a:r>
              <a:rPr lang="ko-KR" alt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게임 디자인</a:t>
            </a:r>
            <a:r>
              <a:rPr lang="en-US" altLang="ko-KR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172239" y="3561936"/>
            <a:ext cx="1765228" cy="64633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Inspector</a:t>
            </a:r>
          </a:p>
          <a:p>
            <a:pPr algn="ctr"/>
            <a:r>
              <a:rPr lang="en-US" altLang="ko-KR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(</a:t>
            </a:r>
            <a:r>
              <a:rPr lang="ko-KR" alt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물체의</a:t>
            </a:r>
            <a:endParaRPr lang="en-US" altLang="ko-KR" sz="12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  <a:ea typeface="맑은 고딕" panose="020B0503020000020004" pitchFamily="50" charset="-127"/>
            </a:endParaRPr>
          </a:p>
          <a:p>
            <a:pPr algn="ctr"/>
            <a:r>
              <a:rPr lang="ko-KR" alt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구성요소 및 매개변수</a:t>
            </a:r>
            <a:r>
              <a:rPr lang="en-US" altLang="ko-KR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819139" y="3654268"/>
            <a:ext cx="1112805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Project</a:t>
            </a:r>
          </a:p>
          <a:p>
            <a:pPr algn="ctr"/>
            <a:r>
              <a:rPr lang="en-US" altLang="ko-KR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(</a:t>
            </a:r>
            <a:r>
              <a:rPr lang="ko-KR" alt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리소스 목록</a:t>
            </a:r>
            <a:r>
              <a:rPr lang="en-US" altLang="ko-KR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914314" y="5084129"/>
            <a:ext cx="1013272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Game View</a:t>
            </a:r>
          </a:p>
          <a:p>
            <a:pPr algn="ctr"/>
            <a:r>
              <a:rPr lang="en-US" altLang="ko-KR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(</a:t>
            </a:r>
            <a:r>
              <a:rPr lang="ko-KR" alt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실행 화면</a:t>
            </a:r>
            <a:r>
              <a:rPr lang="en-US" altLang="ko-KR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4302347" y="1661822"/>
            <a:ext cx="1446446" cy="4575491"/>
          </a:xfrm>
          <a:prstGeom prst="rect">
            <a:avLst/>
          </a:prstGeom>
          <a:noFill/>
          <a:ln w="12700"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107503" y="1532886"/>
            <a:ext cx="8928992" cy="128934"/>
          </a:xfrm>
          <a:prstGeom prst="rect">
            <a:avLst/>
          </a:prstGeom>
          <a:noFill/>
          <a:ln w="12700"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29714" y="1357702"/>
            <a:ext cx="4924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맑은 고딕" panose="020B0503020000020004" pitchFamily="50" charset="-127"/>
              </a:rPr>
              <a:t>툴바</a:t>
            </a:r>
            <a:endParaRPr lang="ko-KR" altLang="en-US" sz="12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06117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툴바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3244805"/>
              </p:ext>
            </p:extLst>
          </p:nvPr>
        </p:nvGraphicFramePr>
        <p:xfrm>
          <a:off x="271490" y="1743928"/>
          <a:ext cx="8620990" cy="4241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59931">
                  <a:extLst>
                    <a:ext uri="{9D8B030D-6E8A-4147-A177-3AD203B41FA5}">
                      <a16:colId xmlns:a16="http://schemas.microsoft.com/office/drawing/2014/main" val="1443104616"/>
                    </a:ext>
                  </a:extLst>
                </a:gridCol>
                <a:gridCol w="2575766">
                  <a:extLst>
                    <a:ext uri="{9D8B030D-6E8A-4147-A177-3AD203B41FA5}">
                      <a16:colId xmlns:a16="http://schemas.microsoft.com/office/drawing/2014/main" val="919856888"/>
                    </a:ext>
                  </a:extLst>
                </a:gridCol>
                <a:gridCol w="3385293">
                  <a:extLst>
                    <a:ext uri="{9D8B030D-6E8A-4147-A177-3AD203B41FA5}">
                      <a16:colId xmlns:a16="http://schemas.microsoft.com/office/drawing/2014/main" val="33422677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아이콘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1032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변환 도구</a:t>
                      </a:r>
                      <a:endParaRPr lang="en-US" altLang="ko-KR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순서대로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en-US" altLang="ko-KR" sz="1600" dirty="0"/>
                        <a:t>- Scene </a:t>
                      </a:r>
                      <a:r>
                        <a:rPr lang="ko-KR" altLang="en-US" sz="1600" dirty="0"/>
                        <a:t>뷰 안에서 이동</a:t>
                      </a:r>
                      <a:r>
                        <a:rPr lang="en-US" altLang="ko-KR" sz="1600" dirty="0"/>
                        <a:t>(Ctrl</a:t>
                      </a:r>
                      <a:r>
                        <a:rPr lang="ko-KR" altLang="en-US" sz="1600" dirty="0"/>
                        <a:t>을 누르고 </a:t>
                      </a:r>
                      <a:r>
                        <a:rPr lang="ko-KR" altLang="en-US" sz="1600" dirty="0" err="1"/>
                        <a:t>드래그하면</a:t>
                      </a:r>
                      <a:r>
                        <a:rPr lang="ko-KR" altLang="en-US" sz="1600" dirty="0"/>
                        <a:t> 화면을 축소</a:t>
                      </a:r>
                      <a:r>
                        <a:rPr lang="en-US" altLang="ko-KR" sz="1600" dirty="0"/>
                        <a:t>/</a:t>
                      </a:r>
                      <a:r>
                        <a:rPr lang="ko-KR" altLang="en-US" sz="1600" dirty="0"/>
                        <a:t>확대</a:t>
                      </a:r>
                      <a:r>
                        <a:rPr lang="en-US" altLang="ko-KR" sz="1600" dirty="0"/>
                        <a:t>)</a:t>
                      </a:r>
                    </a:p>
                    <a:p>
                      <a:pPr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물체 이동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en-US" altLang="ko-KR" sz="1600" dirty="0"/>
                        <a:t>-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물체 회전</a:t>
                      </a:r>
                      <a:endParaRPr lang="en-US" altLang="ko-KR" sz="1600" baseline="0" dirty="0"/>
                    </a:p>
                    <a:p>
                      <a:pPr latinLnBrk="1"/>
                      <a:r>
                        <a:rPr lang="en-US" altLang="ko-KR" sz="1600" baseline="0" dirty="0"/>
                        <a:t>- </a:t>
                      </a:r>
                      <a:r>
                        <a:rPr lang="ko-KR" altLang="en-US" sz="1600" baseline="0" dirty="0"/>
                        <a:t>물체 확대</a:t>
                      </a:r>
                      <a:r>
                        <a:rPr lang="en-US" altLang="ko-KR" sz="1600" baseline="0" dirty="0"/>
                        <a:t>/</a:t>
                      </a:r>
                      <a:r>
                        <a:rPr lang="ko-KR" altLang="en-US" sz="1600" baseline="0" dirty="0"/>
                        <a:t>축소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58418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en-US" altLang="ko-KR" sz="1600" dirty="0"/>
                    </a:p>
                    <a:p>
                      <a:pPr latinLnBrk="1"/>
                      <a:endParaRPr lang="ko-KR" altLang="en-US" sz="16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변환</a:t>
                      </a:r>
                      <a:r>
                        <a:rPr lang="en-US" altLang="ko-KR" sz="1600" dirty="0"/>
                        <a:t> </a:t>
                      </a:r>
                      <a:r>
                        <a:rPr lang="ko-KR" altLang="en-US" sz="1600" dirty="0" err="1"/>
                        <a:t>기즈모</a:t>
                      </a:r>
                      <a:r>
                        <a:rPr lang="ko-KR" altLang="en-US" sz="1600" dirty="0"/>
                        <a:t> </a:t>
                      </a:r>
                      <a:r>
                        <a:rPr lang="ko-KR" altLang="en-US" sz="1600" dirty="0" err="1"/>
                        <a:t>토글</a:t>
                      </a:r>
                      <a:endParaRPr lang="en-US" altLang="ko-KR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Scene </a:t>
                      </a:r>
                      <a:r>
                        <a:rPr lang="ko-KR" altLang="en-US" sz="1600" dirty="0"/>
                        <a:t>뷰 안의 </a:t>
                      </a:r>
                      <a:r>
                        <a:rPr lang="ko-KR" altLang="en-US" sz="1600" dirty="0" err="1"/>
                        <a:t>기즈모</a:t>
                      </a:r>
                      <a:r>
                        <a:rPr lang="ko-KR" altLang="en-US" sz="1600" dirty="0"/>
                        <a:t> 표시를 전환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8713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재생</a:t>
                      </a:r>
                      <a:r>
                        <a:rPr lang="en-US" altLang="ko-KR" sz="1600" dirty="0"/>
                        <a:t>/</a:t>
                      </a:r>
                      <a:r>
                        <a:rPr lang="ko-KR" altLang="en-US" sz="1600" dirty="0"/>
                        <a:t>일시 정지</a:t>
                      </a:r>
                      <a:r>
                        <a:rPr lang="en-US" altLang="ko-KR" sz="1600" dirty="0"/>
                        <a:t>/</a:t>
                      </a:r>
                      <a:r>
                        <a:rPr lang="ko-KR" altLang="en-US" sz="1600" dirty="0"/>
                        <a:t>스텝 버튼</a:t>
                      </a:r>
                      <a:endParaRPr lang="en-US" altLang="ko-KR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게임을 재생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일시 정지 및 한 단계씩 끊어서 실행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8048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레이어 </a:t>
                      </a:r>
                      <a:r>
                        <a:rPr lang="ko-KR" altLang="en-US" sz="1600" dirty="0" err="1"/>
                        <a:t>드롭다운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Scene </a:t>
                      </a:r>
                      <a:r>
                        <a:rPr lang="ko-KR" altLang="en-US" sz="1600" dirty="0"/>
                        <a:t>뷰에 표시되는 구성요소 레이어를 선택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23530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레이아웃 </a:t>
                      </a:r>
                      <a:r>
                        <a:rPr lang="ko-KR" altLang="en-US" sz="1600" dirty="0" err="1"/>
                        <a:t>드롭다운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편집기 레이아웃 선택</a:t>
                      </a:r>
                      <a:endParaRPr lang="en-US" altLang="ko-KR" sz="1600" dirty="0"/>
                    </a:p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4104297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5F88B378-B489-452E-9F79-01B0EE1524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541" t="1" r="8082" b="10392"/>
          <a:stretch/>
        </p:blipFill>
        <p:spPr>
          <a:xfrm>
            <a:off x="403775" y="3738776"/>
            <a:ext cx="2422230" cy="42754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62C368A-B0BE-4EF5-9DDB-00EBED1AD0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r="67135" b="10392"/>
          <a:stretch/>
        </p:blipFill>
        <p:spPr>
          <a:xfrm>
            <a:off x="403775" y="2710816"/>
            <a:ext cx="2458696" cy="42754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7422EA6-F0FA-4DBF-8678-04FC2829E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915" y="4342833"/>
            <a:ext cx="1885950" cy="40005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C699CBB-5253-4DBA-AD91-BDE512C7B6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34" r="3729" b="5328"/>
          <a:stretch/>
        </p:blipFill>
        <p:spPr>
          <a:xfrm>
            <a:off x="862968" y="4919398"/>
            <a:ext cx="1503843" cy="39756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B03CF91-C163-4CA4-B506-FE11A1D03F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271" y="5486703"/>
            <a:ext cx="1485900" cy="43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0712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캐릭터</a:t>
            </a:r>
            <a:r>
              <a:rPr lang="en-US" altLang="ko-KR" dirty="0"/>
              <a:t>, </a:t>
            </a:r>
            <a:r>
              <a:rPr lang="ko-KR" altLang="en-US" dirty="0"/>
              <a:t>총</a:t>
            </a:r>
            <a:r>
              <a:rPr lang="en-US" altLang="ko-KR" dirty="0"/>
              <a:t>, </a:t>
            </a:r>
            <a:r>
              <a:rPr lang="ko-KR" altLang="en-US" dirty="0"/>
              <a:t>카메라</a:t>
            </a:r>
            <a:r>
              <a:rPr lang="en-US" altLang="ko-KR" dirty="0"/>
              <a:t>, </a:t>
            </a:r>
            <a:r>
              <a:rPr lang="ko-KR" altLang="en-US" dirty="0"/>
              <a:t>조명 등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추가</a:t>
            </a:r>
            <a:endParaRPr lang="en-US" altLang="ko-KR" dirty="0"/>
          </a:p>
          <a:p>
            <a:pPr lvl="1"/>
            <a:r>
              <a:rPr lang="en-US" altLang="ko-KR" dirty="0"/>
              <a:t>&lt;</a:t>
            </a:r>
            <a:r>
              <a:rPr lang="en-US" altLang="ko-KR" dirty="0" err="1"/>
              <a:t>GameObject</a:t>
            </a:r>
            <a:r>
              <a:rPr lang="en-US" altLang="ko-KR" dirty="0"/>
              <a:t>&gt;</a:t>
            </a:r>
          </a:p>
          <a:p>
            <a:pPr lvl="1"/>
            <a:r>
              <a:rPr lang="en-US" altLang="ko-KR" dirty="0"/>
              <a:t>Hierarchy </a:t>
            </a:r>
            <a:r>
              <a:rPr lang="ko-KR" altLang="en-US" dirty="0"/>
              <a:t>탭의 </a:t>
            </a:r>
            <a:r>
              <a:rPr lang="en-US" altLang="ko-KR" dirty="0"/>
              <a:t>&lt;Create&gt;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삭제</a:t>
            </a:r>
            <a:endParaRPr lang="en-US" altLang="ko-KR" dirty="0"/>
          </a:p>
          <a:p>
            <a:pPr lvl="1"/>
            <a:r>
              <a:rPr lang="ko-KR" altLang="en-US" dirty="0"/>
              <a:t>물체 선택 후 </a:t>
            </a:r>
            <a:r>
              <a:rPr lang="en-US" altLang="ko-KR" dirty="0"/>
              <a:t>[Delete]</a:t>
            </a:r>
          </a:p>
          <a:p>
            <a:pPr lvl="2"/>
            <a:r>
              <a:rPr lang="en-US" altLang="ko-KR" dirty="0"/>
              <a:t>Scene </a:t>
            </a:r>
            <a:r>
              <a:rPr lang="ko-KR" altLang="en-US" dirty="0"/>
              <a:t>또는</a:t>
            </a:r>
            <a:endParaRPr lang="en-US" altLang="ko-KR" dirty="0"/>
          </a:p>
          <a:p>
            <a:pPr lvl="2"/>
            <a:r>
              <a:rPr lang="en-US" altLang="ko-KR" dirty="0"/>
              <a:t>Hierarchy </a:t>
            </a:r>
            <a:r>
              <a:rPr lang="ko-KR" altLang="en-US" dirty="0"/>
              <a:t>에서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물체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r="85634" b="52800"/>
          <a:stretch/>
        </p:blipFill>
        <p:spPr>
          <a:xfrm>
            <a:off x="4644008" y="2540352"/>
            <a:ext cx="4390456" cy="40570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23225" t="7000" r="67916" b="62600"/>
          <a:stretch/>
        </p:blipFill>
        <p:spPr>
          <a:xfrm>
            <a:off x="6312639" y="98987"/>
            <a:ext cx="2721825" cy="2626888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9553379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이동</a:t>
            </a:r>
            <a:r>
              <a:rPr lang="en-US" altLang="ko-KR" sz="2400" dirty="0"/>
              <a:t>, </a:t>
            </a:r>
            <a:r>
              <a:rPr lang="ko-KR" altLang="en-US" sz="2400" dirty="0"/>
              <a:t>회전</a:t>
            </a:r>
            <a:r>
              <a:rPr lang="en-US" altLang="ko-KR" sz="2400" dirty="0"/>
              <a:t>, </a:t>
            </a:r>
            <a:r>
              <a:rPr lang="ko-KR" altLang="en-US" sz="2400" dirty="0"/>
              <a:t>확대</a:t>
            </a:r>
            <a:r>
              <a:rPr lang="en-US" altLang="ko-KR" sz="2400" dirty="0"/>
              <a:t>/</a:t>
            </a:r>
            <a:r>
              <a:rPr lang="ko-KR" altLang="en-US" sz="2400" dirty="0"/>
              <a:t>축소의 </a:t>
            </a:r>
            <a:r>
              <a:rPr lang="ko-KR" altLang="en-US" sz="2400" dirty="0" err="1"/>
              <a:t>기즈모가</a:t>
            </a:r>
            <a:r>
              <a:rPr lang="ko-KR" altLang="en-US" sz="2400" dirty="0"/>
              <a:t> 표시됨</a:t>
            </a:r>
          </a:p>
          <a:p>
            <a:pPr lvl="1"/>
            <a:r>
              <a:rPr lang="ko-KR" altLang="en-US" sz="2000" dirty="0" err="1"/>
              <a:t>기즈모</a:t>
            </a:r>
            <a:r>
              <a:rPr lang="en-US" altLang="ko-KR" sz="2000" dirty="0"/>
              <a:t>(gizmo)</a:t>
            </a:r>
          </a:p>
          <a:p>
            <a:pPr lvl="2"/>
            <a:r>
              <a:rPr lang="ko-KR" altLang="en-US" sz="1800" dirty="0"/>
              <a:t>눈에 보이지 않는 요소를 아이콘으로 표시한 것</a:t>
            </a:r>
            <a:endParaRPr lang="en-US" altLang="ko-KR" sz="1800" dirty="0"/>
          </a:p>
          <a:p>
            <a:pPr lvl="1"/>
            <a:r>
              <a:rPr lang="ko-KR" altLang="en-US" sz="2000" dirty="0"/>
              <a:t>물체 중앙의 사각형을 드래그</a:t>
            </a:r>
            <a:endParaRPr lang="en-US" altLang="ko-KR" sz="2000" dirty="0"/>
          </a:p>
          <a:p>
            <a:pPr lvl="2"/>
            <a:r>
              <a:rPr lang="ko-KR" altLang="en-US" sz="1800" dirty="0"/>
              <a:t>임의의 방향 이동</a:t>
            </a:r>
            <a:r>
              <a:rPr lang="en-US" altLang="ko-KR" sz="1800" dirty="0"/>
              <a:t>/</a:t>
            </a:r>
            <a:r>
              <a:rPr lang="ko-KR" altLang="en-US" sz="1800" dirty="0"/>
              <a:t>회전 또는 </a:t>
            </a:r>
            <a:r>
              <a:rPr lang="en-US" altLang="ko-KR" sz="1800" dirty="0"/>
              <a:t>3</a:t>
            </a:r>
            <a:r>
              <a:rPr lang="ko-KR" altLang="en-US" sz="1800" dirty="0"/>
              <a:t>축 같은 비율 확대</a:t>
            </a:r>
            <a:r>
              <a:rPr lang="en-US" altLang="ko-KR" sz="1800" dirty="0"/>
              <a:t>/</a:t>
            </a:r>
            <a:r>
              <a:rPr lang="ko-KR" altLang="en-US" sz="1800" dirty="0"/>
              <a:t>축소</a:t>
            </a:r>
            <a:endParaRPr lang="en-US" altLang="ko-KR" sz="1800" dirty="0"/>
          </a:p>
          <a:p>
            <a:pPr lvl="3"/>
            <a:endParaRPr lang="en-US" altLang="ko-KR" sz="1600" dirty="0"/>
          </a:p>
          <a:p>
            <a:pPr lvl="3"/>
            <a:endParaRPr lang="en-US" altLang="ko-KR" sz="1600" dirty="0"/>
          </a:p>
          <a:p>
            <a:pPr lvl="3"/>
            <a:endParaRPr lang="en-US" altLang="ko-KR" sz="1600" dirty="0"/>
          </a:p>
          <a:p>
            <a:pPr lvl="3"/>
            <a:endParaRPr lang="en-US" altLang="ko-KR" sz="1600" dirty="0"/>
          </a:p>
          <a:p>
            <a:pPr lvl="3"/>
            <a:endParaRPr lang="en-US" altLang="ko-KR" sz="1600" dirty="0"/>
          </a:p>
          <a:p>
            <a:pPr lvl="3"/>
            <a:endParaRPr lang="en-US" altLang="ko-KR" sz="1600" dirty="0"/>
          </a:p>
          <a:p>
            <a:pPr lvl="3"/>
            <a:endParaRPr lang="en-US" altLang="ko-KR" sz="1600" dirty="0"/>
          </a:p>
          <a:p>
            <a:r>
              <a:rPr lang="ko-KR" altLang="en-US" sz="2400" dirty="0"/>
              <a:t>물체의 위치와 방향 표시</a:t>
            </a:r>
            <a:endParaRPr lang="en-US" altLang="ko-KR" sz="2400" dirty="0"/>
          </a:p>
          <a:p>
            <a:pPr lvl="1"/>
            <a:r>
              <a:rPr lang="en-US" altLang="ko-KR" sz="2000" dirty="0"/>
              <a:t>x</a:t>
            </a:r>
            <a:r>
              <a:rPr lang="ko-KR" altLang="en-US" sz="2000" dirty="0"/>
              <a:t>축</a:t>
            </a:r>
            <a:r>
              <a:rPr lang="en-US" altLang="ko-KR" sz="2000" dirty="0"/>
              <a:t>: </a:t>
            </a:r>
            <a:r>
              <a:rPr lang="ko-KR" altLang="en-US" sz="2000" dirty="0"/>
              <a:t>빨강</a:t>
            </a:r>
            <a:r>
              <a:rPr lang="en-US" altLang="ko-KR" sz="2000" dirty="0"/>
              <a:t>(red), y</a:t>
            </a:r>
            <a:r>
              <a:rPr lang="ko-KR" altLang="en-US" sz="2000" dirty="0"/>
              <a:t>축</a:t>
            </a:r>
            <a:r>
              <a:rPr lang="en-US" altLang="ko-KR" sz="2000" dirty="0"/>
              <a:t>: </a:t>
            </a:r>
            <a:r>
              <a:rPr lang="ko-KR" altLang="en-US" sz="2000" dirty="0"/>
              <a:t>초록</a:t>
            </a:r>
            <a:r>
              <a:rPr lang="en-US" altLang="ko-KR" sz="2000" dirty="0"/>
              <a:t>(green), z</a:t>
            </a:r>
            <a:r>
              <a:rPr lang="ko-KR" altLang="en-US" sz="2000" dirty="0"/>
              <a:t>축</a:t>
            </a:r>
            <a:r>
              <a:rPr lang="en-US" altLang="ko-KR" sz="2000" dirty="0"/>
              <a:t>: </a:t>
            </a:r>
            <a:r>
              <a:rPr lang="ko-KR" altLang="en-US" sz="2000" dirty="0"/>
              <a:t>파랑</a:t>
            </a:r>
            <a:r>
              <a:rPr lang="en-US" altLang="ko-KR" sz="2000" dirty="0"/>
              <a:t>(blue)</a:t>
            </a:r>
          </a:p>
          <a:p>
            <a:pPr lvl="3"/>
            <a:endParaRPr lang="en-US" altLang="ko-KR" sz="16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물체 선택 시</a:t>
            </a:r>
          </a:p>
        </p:txBody>
      </p:sp>
      <p:pic>
        <p:nvPicPr>
          <p:cNvPr id="1026" name="Picture 2" descr="http://korea.unity3d.com/_data/neko/board/unitygame_temp_1330779168/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223" y="3284983"/>
            <a:ext cx="6785137" cy="1977658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027223" y="3284983"/>
            <a:ext cx="4924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맑은 고딕" panose="020B0503020000020004" pitchFamily="50" charset="-127"/>
              </a:rPr>
              <a:t>이동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419674" y="3284983"/>
            <a:ext cx="4924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맑은 고딕" panose="020B0503020000020004" pitchFamily="50" charset="-127"/>
              </a:rPr>
              <a:t>회전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79730" y="3284983"/>
            <a:ext cx="8883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맑은 고딕" panose="020B0503020000020004" pitchFamily="50" charset="-127"/>
              </a:rPr>
              <a:t>확대</a:t>
            </a:r>
            <a:r>
              <a:rPr lang="en-US" altLang="ko-KR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맑은 고딕" panose="020B0503020000020004" pitchFamily="50" charset="-127"/>
              </a:rPr>
              <a:t>/</a:t>
            </a:r>
            <a:r>
              <a:rPr lang="ko-KR" alt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맑은 고딕" panose="020B0503020000020004" pitchFamily="50" charset="-127"/>
              </a:rPr>
              <a:t>축소</a:t>
            </a:r>
          </a:p>
        </p:txBody>
      </p:sp>
    </p:spTree>
    <p:extLst>
      <p:ext uri="{BB962C8B-B14F-4D97-AF65-F5344CB8AC3E}">
        <p14:creationId xmlns:p14="http://schemas.microsoft.com/office/powerpoint/2010/main" val="23775183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Scene </a:t>
            </a:r>
            <a:r>
              <a:rPr lang="ko-KR" altLang="en-US" dirty="0" err="1"/>
              <a:t>기즈모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6984" r="53544" b="46500"/>
          <a:stretch/>
        </p:blipFill>
        <p:spPr>
          <a:xfrm>
            <a:off x="251520" y="1424244"/>
            <a:ext cx="8640960" cy="4866768"/>
          </a:xfrm>
          <a:prstGeom prst="rect">
            <a:avLst/>
          </a:prstGeom>
          <a:ln>
            <a:noFill/>
          </a:ln>
          <a:effectLst/>
        </p:spPr>
      </p:pic>
      <p:sp>
        <p:nvSpPr>
          <p:cNvPr id="5" name="사각형: 둥근 모서리 4"/>
          <p:cNvSpPr/>
          <p:nvPr/>
        </p:nvSpPr>
        <p:spPr>
          <a:xfrm>
            <a:off x="7956376" y="1796878"/>
            <a:ext cx="833264" cy="1056057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84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Isometric vs. Perspective Mode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Scene </a:t>
            </a:r>
            <a:r>
              <a:rPr lang="ko-KR" altLang="en-US" dirty="0" err="1"/>
              <a:t>기즈모의</a:t>
            </a:r>
            <a:r>
              <a:rPr lang="ko-KR" altLang="en-US" dirty="0"/>
              <a:t> 가운데 클릭하여 전환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Isometric</a:t>
            </a:r>
          </a:p>
          <a:p>
            <a:pPr lvl="1"/>
            <a:r>
              <a:rPr lang="ko-KR" altLang="en-US" dirty="0"/>
              <a:t>멀리 있는 물체도 거리와 상관없이 원래 크기로 표시</a:t>
            </a:r>
            <a:endParaRPr lang="en-US" altLang="ko-KR" dirty="0"/>
          </a:p>
          <a:p>
            <a:r>
              <a:rPr lang="en-US" altLang="ko-KR" dirty="0"/>
              <a:t>Perspective</a:t>
            </a:r>
          </a:p>
          <a:p>
            <a:pPr lvl="1"/>
            <a:r>
              <a:rPr lang="ko-KR" altLang="en-US" dirty="0"/>
              <a:t>물체 크기를 거리에 반비례하여 표시</a:t>
            </a:r>
            <a:endParaRPr lang="en-US" altLang="ko-KR" dirty="0"/>
          </a:p>
          <a:p>
            <a:pPr lvl="1"/>
            <a:r>
              <a:rPr lang="ko-KR" altLang="en-US" dirty="0"/>
              <a:t>원근감 표현됨</a:t>
            </a:r>
          </a:p>
        </p:txBody>
      </p:sp>
    </p:spTree>
    <p:extLst>
      <p:ext uri="{BB962C8B-B14F-4D97-AF65-F5344CB8AC3E}">
        <p14:creationId xmlns:p14="http://schemas.microsoft.com/office/powerpoint/2010/main" val="245738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프로젝트 생성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유니티 구성요소 및 기본 조작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멀티플랫폼 빌드</a:t>
            </a:r>
          </a:p>
        </p:txBody>
      </p:sp>
    </p:spTree>
    <p:extLst>
      <p:ext uri="{BB962C8B-B14F-4D97-AF65-F5344CB8AC3E}">
        <p14:creationId xmlns:p14="http://schemas.microsoft.com/office/powerpoint/2010/main" val="4330437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6D7FCAAF-A379-4545-9C70-E45ED2C43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21" y="1604238"/>
            <a:ext cx="8790166" cy="450678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0454A8A5-E1EE-4DBD-802C-ABF762847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Isometric vs. Perspective Mode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75EB9D-94F8-4595-A048-938D8F655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A58D510-0CBD-478A-B6A5-4438945DF5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320" y="1604144"/>
            <a:ext cx="8790168" cy="451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489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왼쪽 버튼</a:t>
            </a:r>
            <a:r>
              <a:rPr lang="en-US" altLang="ko-KR" dirty="0"/>
              <a:t>: </a:t>
            </a:r>
            <a:r>
              <a:rPr lang="ko-KR" altLang="en-US" dirty="0"/>
              <a:t>게임 물체 선택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/>
              <a:t>오른쪽 버튼</a:t>
            </a:r>
            <a:r>
              <a:rPr lang="en-US" altLang="ko-KR" dirty="0"/>
              <a:t>: </a:t>
            </a:r>
            <a:r>
              <a:rPr lang="ko-KR" altLang="en-US" dirty="0"/>
              <a:t>내 시점을 중심으로 화면 회전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/>
              <a:t>휠 스크롤</a:t>
            </a:r>
            <a:r>
              <a:rPr lang="en-US" altLang="ko-KR" dirty="0"/>
              <a:t>: </a:t>
            </a:r>
            <a:r>
              <a:rPr lang="ko-KR" altLang="en-US" dirty="0"/>
              <a:t>화면 확대</a:t>
            </a:r>
            <a:r>
              <a:rPr lang="en-US" altLang="ko-KR" dirty="0"/>
              <a:t>/</a:t>
            </a:r>
            <a:r>
              <a:rPr lang="ko-KR" altLang="en-US" dirty="0"/>
              <a:t>축소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/>
              <a:t>휠 드래그</a:t>
            </a:r>
            <a:r>
              <a:rPr lang="en-US" altLang="ko-KR" dirty="0"/>
              <a:t>: </a:t>
            </a:r>
            <a:r>
              <a:rPr lang="ko-KR" altLang="en-US" dirty="0"/>
              <a:t>화면 이동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/>
              <a:t>Alt+</a:t>
            </a:r>
            <a:r>
              <a:rPr lang="ko-KR" altLang="en-US" dirty="0"/>
              <a:t>왼쪽 버튼</a:t>
            </a:r>
            <a:r>
              <a:rPr lang="en-US" altLang="ko-KR" dirty="0"/>
              <a:t>: </a:t>
            </a:r>
            <a:r>
              <a:rPr lang="ko-KR" altLang="en-US" dirty="0"/>
              <a:t>화면 가운데를 기준으로 화면 회전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/>
              <a:t>Alt+</a:t>
            </a:r>
            <a:r>
              <a:rPr lang="ko-KR" altLang="en-US" dirty="0"/>
              <a:t>오른쪽 버튼</a:t>
            </a:r>
            <a:r>
              <a:rPr lang="en-US" altLang="ko-KR" dirty="0"/>
              <a:t>: </a:t>
            </a:r>
            <a:r>
              <a:rPr lang="ko-KR" altLang="en-US" dirty="0"/>
              <a:t>화면 확대</a:t>
            </a:r>
            <a:r>
              <a:rPr lang="en-US" altLang="ko-KR" dirty="0"/>
              <a:t>/</a:t>
            </a:r>
            <a:r>
              <a:rPr lang="ko-KR" altLang="en-US" dirty="0"/>
              <a:t>축소</a:t>
            </a:r>
            <a:endParaRPr lang="en-US" altLang="ko-KR" dirty="0"/>
          </a:p>
          <a:p>
            <a:pPr lvl="1"/>
            <a:r>
              <a:rPr lang="ko-KR" altLang="en-US" dirty="0"/>
              <a:t>휠 스크롤과 동일한 기능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마우스 버튼 조작</a:t>
            </a:r>
          </a:p>
        </p:txBody>
      </p:sp>
    </p:spTree>
    <p:extLst>
      <p:ext uri="{BB962C8B-B14F-4D97-AF65-F5344CB8AC3E}">
        <p14:creationId xmlns:p14="http://schemas.microsoft.com/office/powerpoint/2010/main" val="40026311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물체의 이동</a:t>
            </a:r>
            <a:r>
              <a:rPr lang="en-US" altLang="ko-KR" dirty="0"/>
              <a:t>, </a:t>
            </a:r>
            <a:r>
              <a:rPr lang="ko-KR" altLang="en-US" dirty="0"/>
              <a:t>회전</a:t>
            </a:r>
            <a:r>
              <a:rPr lang="en-US" altLang="ko-KR" dirty="0"/>
              <a:t>, </a:t>
            </a:r>
            <a:r>
              <a:rPr lang="ko-KR" altLang="en-US" dirty="0"/>
              <a:t>확대</a:t>
            </a:r>
            <a:r>
              <a:rPr lang="en-US" altLang="ko-KR" dirty="0"/>
              <a:t>/</a:t>
            </a:r>
            <a:r>
              <a:rPr lang="ko-KR" altLang="en-US" dirty="0"/>
              <a:t>축소 시 기준점</a:t>
            </a:r>
            <a:endParaRPr lang="en-US" altLang="ko-KR" dirty="0"/>
          </a:p>
          <a:p>
            <a:pPr lvl="1"/>
            <a:r>
              <a:rPr lang="en-US" altLang="ko-KR" dirty="0"/>
              <a:t>Local: </a:t>
            </a:r>
            <a:r>
              <a:rPr lang="ko-KR" altLang="en-US" dirty="0"/>
              <a:t>물체의 좌표축 기준</a:t>
            </a:r>
            <a:endParaRPr lang="en-US" altLang="ko-KR" dirty="0"/>
          </a:p>
          <a:p>
            <a:pPr lvl="1"/>
            <a:r>
              <a:rPr lang="en-US" altLang="ko-KR" dirty="0"/>
              <a:t>Global: </a:t>
            </a:r>
            <a:r>
              <a:rPr lang="ko-KR" altLang="en-US" dirty="0"/>
              <a:t>전체 화면의 좌표축 기준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개 이상의 물체 선택 시</a:t>
            </a:r>
            <a:endParaRPr lang="en-US" altLang="ko-KR" dirty="0"/>
          </a:p>
          <a:p>
            <a:pPr lvl="2"/>
            <a:r>
              <a:rPr lang="ko-KR" altLang="en-US" dirty="0"/>
              <a:t>사용 예</a:t>
            </a:r>
            <a:r>
              <a:rPr lang="en-US" altLang="ko-KR" dirty="0"/>
              <a:t>) </a:t>
            </a:r>
            <a:r>
              <a:rPr lang="ko-KR" altLang="en-US" dirty="0"/>
              <a:t>두 개 이상의 물체를 한꺼번에 선택 후 변환</a:t>
            </a:r>
            <a:endParaRPr lang="en-US" altLang="ko-KR" dirty="0"/>
          </a:p>
          <a:p>
            <a:pPr lvl="1"/>
            <a:r>
              <a:rPr lang="en-US" altLang="ko-KR" dirty="0"/>
              <a:t>Pivot: </a:t>
            </a:r>
            <a:r>
              <a:rPr lang="ko-KR" altLang="en-US" dirty="0"/>
              <a:t>기준 물체에서 선택한 원점 및 좌표축 기준</a:t>
            </a:r>
            <a:endParaRPr lang="en-US" altLang="ko-KR" dirty="0"/>
          </a:p>
          <a:p>
            <a:pPr lvl="2"/>
            <a:r>
              <a:rPr lang="ko-KR" altLang="en-US" dirty="0"/>
              <a:t>기준 물체</a:t>
            </a:r>
            <a:r>
              <a:rPr lang="en-US" altLang="ko-KR" dirty="0"/>
              <a:t>: </a:t>
            </a:r>
            <a:r>
              <a:rPr lang="ko-KR" altLang="en-US" dirty="0"/>
              <a:t>나중에 선택한 물체</a:t>
            </a:r>
            <a:endParaRPr lang="en-US" altLang="ko-KR" dirty="0"/>
          </a:p>
          <a:p>
            <a:pPr lvl="1"/>
            <a:r>
              <a:rPr lang="en-US" altLang="ko-KR" dirty="0"/>
              <a:t>Center: </a:t>
            </a:r>
            <a:r>
              <a:rPr lang="ko-KR" altLang="en-US" dirty="0"/>
              <a:t>선택된 물체들의 중간 지점을 기준으로</a:t>
            </a:r>
            <a:endParaRPr lang="en-US" altLang="ko-KR" dirty="0"/>
          </a:p>
          <a:p>
            <a:pPr lvl="2"/>
            <a:r>
              <a:rPr lang="ko-KR" altLang="en-US" dirty="0"/>
              <a:t>좌표축은 전체 화면 기준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물체</a:t>
            </a:r>
            <a:r>
              <a:rPr lang="en-US" altLang="ko-KR" dirty="0"/>
              <a:t> </a:t>
            </a:r>
            <a:r>
              <a:rPr lang="ko-KR" altLang="en-US" dirty="0"/>
              <a:t>변환 기준점</a:t>
            </a:r>
          </a:p>
        </p:txBody>
      </p:sp>
    </p:spTree>
    <p:extLst>
      <p:ext uri="{BB962C8B-B14F-4D97-AF65-F5344CB8AC3E}">
        <p14:creationId xmlns:p14="http://schemas.microsoft.com/office/powerpoint/2010/main" val="9419649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4500" r="53544" b="46500"/>
          <a:stretch/>
        </p:blipFill>
        <p:spPr>
          <a:xfrm>
            <a:off x="323528" y="1340768"/>
            <a:ext cx="8495928" cy="5040560"/>
          </a:xfrm>
          <a:prstGeom prst="rect">
            <a:avLst/>
          </a:prstGeom>
          <a:ln>
            <a:noFill/>
          </a:ln>
          <a:effectLst/>
        </p:spPr>
      </p:pic>
      <p:sp>
        <p:nvSpPr>
          <p:cNvPr id="6" name="사각형: 둥근 모서리 5"/>
          <p:cNvSpPr/>
          <p:nvPr/>
        </p:nvSpPr>
        <p:spPr>
          <a:xfrm>
            <a:off x="7884368" y="1933160"/>
            <a:ext cx="833264" cy="1056057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sp>
        <p:nvSpPr>
          <p:cNvPr id="7" name="사각형: 둥근 모서리 6"/>
          <p:cNvSpPr/>
          <p:nvPr/>
        </p:nvSpPr>
        <p:spPr>
          <a:xfrm>
            <a:off x="4540254" y="4077072"/>
            <a:ext cx="1183873" cy="1584176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t="4500" r="53544" b="46500"/>
          <a:stretch/>
        </p:blipFill>
        <p:spPr>
          <a:xfrm>
            <a:off x="323528" y="1340768"/>
            <a:ext cx="8495928" cy="5040560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Local vs. Global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8748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6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0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50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50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Pivot vs. Center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4501" r="53544" b="46499"/>
          <a:stretch/>
        </p:blipFill>
        <p:spPr>
          <a:xfrm>
            <a:off x="323528" y="1340768"/>
            <a:ext cx="8495928" cy="504056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t="4501" r="53544" b="46499"/>
          <a:stretch/>
        </p:blipFill>
        <p:spPr>
          <a:xfrm>
            <a:off x="323528" y="1340768"/>
            <a:ext cx="8495928" cy="504056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435211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Scene</a:t>
            </a:r>
            <a:r>
              <a:rPr lang="ko-KR" altLang="en-US" dirty="0"/>
              <a:t>의 카메라 시점에서 보이는 화면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Game View</a:t>
            </a:r>
            <a:endParaRPr lang="ko-KR" altLang="en-US" dirty="0"/>
          </a:p>
        </p:txBody>
      </p:sp>
      <p:pic>
        <p:nvPicPr>
          <p:cNvPr id="1026" name="Picture 2" descr="https://unity3d.com/sites/default/files/game_articles/redframe8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8" r="42932" b="48000"/>
          <a:stretch/>
        </p:blipFill>
        <p:spPr bwMode="auto">
          <a:xfrm>
            <a:off x="3778366" y="1988840"/>
            <a:ext cx="5190229" cy="2695092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unity3d.com/sites/default/files/game_articles/redframe8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42" r="42932" b="1378"/>
          <a:stretch/>
        </p:blipFill>
        <p:spPr bwMode="auto">
          <a:xfrm>
            <a:off x="175405" y="3868148"/>
            <a:ext cx="5190230" cy="2562217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68930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Scene</a:t>
            </a:r>
            <a:r>
              <a:rPr lang="ko-KR" altLang="en-US" dirty="0"/>
              <a:t>의 물체들 간 계층구조 표시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물체를 </a:t>
            </a:r>
            <a:r>
              <a:rPr lang="ko-KR" altLang="en-US" dirty="0" err="1"/>
              <a:t>선택후</a:t>
            </a:r>
            <a:r>
              <a:rPr lang="ko-KR" altLang="en-US" dirty="0"/>
              <a:t> </a:t>
            </a:r>
            <a:r>
              <a:rPr lang="en-US" altLang="ko-KR" dirty="0"/>
              <a:t>[F] </a:t>
            </a:r>
            <a:r>
              <a:rPr lang="ko-KR" altLang="en-US" dirty="0"/>
              <a:t>키</a:t>
            </a:r>
            <a:r>
              <a:rPr lang="en-US" altLang="ko-KR" dirty="0"/>
              <a:t>(</a:t>
            </a:r>
            <a:r>
              <a:rPr lang="ko-KR" altLang="en-US" dirty="0"/>
              <a:t>또는 </a:t>
            </a:r>
            <a:r>
              <a:rPr lang="ko-KR" altLang="en-US" dirty="0">
                <a:solidFill>
                  <a:srgbClr val="C00000"/>
                </a:solidFill>
              </a:rPr>
              <a:t>더블클릭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선택한 물체가 </a:t>
            </a:r>
            <a:r>
              <a:rPr lang="en-US" altLang="ko-KR" dirty="0"/>
              <a:t>Scene</a:t>
            </a:r>
            <a:r>
              <a:rPr lang="ko-KR" altLang="en-US" dirty="0"/>
              <a:t>의 중앙에 표시됨</a:t>
            </a:r>
            <a:endParaRPr lang="en-US" altLang="ko-KR" dirty="0"/>
          </a:p>
          <a:p>
            <a:pPr lvl="2"/>
            <a:r>
              <a:rPr lang="en-US" altLang="ko-KR" dirty="0"/>
              <a:t>F </a:t>
            </a:r>
            <a:r>
              <a:rPr lang="ko-KR" altLang="en-US" dirty="0"/>
              <a:t>키를 사용할 때 </a:t>
            </a:r>
            <a:r>
              <a:rPr lang="en-US" altLang="ko-KR" dirty="0"/>
              <a:t>‘</a:t>
            </a:r>
            <a:r>
              <a:rPr lang="ko-KR" altLang="en-US" dirty="0"/>
              <a:t>마우스 커서는 </a:t>
            </a:r>
            <a:r>
              <a:rPr lang="en-US" altLang="ko-KR" dirty="0"/>
              <a:t>Scene</a:t>
            </a:r>
            <a:r>
              <a:rPr lang="ko-KR" altLang="en-US" dirty="0"/>
              <a:t> 위에 있어야 함</a:t>
            </a:r>
            <a:r>
              <a:rPr lang="en-US" altLang="ko-KR" dirty="0"/>
              <a:t>’</a:t>
            </a:r>
          </a:p>
          <a:p>
            <a:pPr lvl="3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Hierarchy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33379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사용되는 각종 리소스 등이 계층구조로 표시되는 영역</a:t>
            </a:r>
            <a:endParaRPr lang="en-US" altLang="ko-KR" sz="2400" dirty="0"/>
          </a:p>
          <a:p>
            <a:pPr lvl="3"/>
            <a:endParaRPr lang="en-US" altLang="ko-KR" sz="1600" dirty="0"/>
          </a:p>
          <a:p>
            <a:pPr lvl="3"/>
            <a:endParaRPr lang="en-US" altLang="ko-KR" sz="1600" dirty="0"/>
          </a:p>
          <a:p>
            <a:pPr lvl="3"/>
            <a:endParaRPr lang="en-US" altLang="ko-KR" dirty="0"/>
          </a:p>
          <a:p>
            <a:pPr lvl="3"/>
            <a:endParaRPr lang="en-US" altLang="ko-KR" sz="1600" dirty="0"/>
          </a:p>
          <a:p>
            <a:pPr lvl="3"/>
            <a:endParaRPr lang="en-US" altLang="ko-KR" dirty="0"/>
          </a:p>
          <a:p>
            <a:pPr lvl="3"/>
            <a:endParaRPr lang="en-US" altLang="ko-KR" sz="1600" dirty="0"/>
          </a:p>
          <a:p>
            <a:pPr lvl="3"/>
            <a:endParaRPr lang="en-US" altLang="ko-KR" sz="1600" dirty="0"/>
          </a:p>
          <a:p>
            <a:pPr lvl="3"/>
            <a:endParaRPr lang="en-US" altLang="ko-KR" sz="1600" dirty="0"/>
          </a:p>
          <a:p>
            <a:pPr lvl="3"/>
            <a:endParaRPr lang="en-US" altLang="ko-KR" sz="1600" dirty="0"/>
          </a:p>
          <a:p>
            <a:pPr lvl="3"/>
            <a:endParaRPr lang="en-US" altLang="ko-KR" sz="1600" dirty="0"/>
          </a:p>
          <a:p>
            <a:pPr lvl="3"/>
            <a:endParaRPr lang="en-US" altLang="ko-KR" sz="1600" dirty="0"/>
          </a:p>
          <a:p>
            <a:pPr lvl="1"/>
            <a:r>
              <a:rPr lang="ko-KR" altLang="en-US" sz="2000" dirty="0"/>
              <a:t>탐색기에서 </a:t>
            </a:r>
            <a:r>
              <a:rPr lang="en-US" altLang="ko-KR" sz="2000" dirty="0"/>
              <a:t>Assets </a:t>
            </a:r>
            <a:r>
              <a:rPr lang="ko-KR" altLang="en-US" sz="2000" dirty="0"/>
              <a:t>폴더에 파일이나 폴더를 만들거나 복사하면 즉시 유니티 프로젝트 탭에 반영됨</a:t>
            </a:r>
            <a:endParaRPr lang="en-US" altLang="ko-KR" sz="2000" dirty="0"/>
          </a:p>
          <a:p>
            <a:pPr lvl="2"/>
            <a:r>
              <a:rPr lang="ko-KR" altLang="en-US" sz="1800" dirty="0"/>
              <a:t>반대로 프로젝트 탭에서 작성한 내용은 탐색기의 </a:t>
            </a:r>
            <a:r>
              <a:rPr lang="en-US" altLang="ko-KR" sz="1800" dirty="0"/>
              <a:t>Assets </a:t>
            </a:r>
            <a:r>
              <a:rPr lang="ko-KR" altLang="en-US" sz="1800" dirty="0"/>
              <a:t>폴더에 반영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Project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988840"/>
            <a:ext cx="5882624" cy="2952328"/>
          </a:xfrm>
          <a:prstGeom prst="rect">
            <a:avLst/>
          </a:prstGeom>
          <a:ln>
            <a:noFill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4541885" y="4021106"/>
            <a:ext cx="1899879" cy="24622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  <a:latin typeface="+mn-lt"/>
                <a:ea typeface="맑은 고딕" panose="020B0503020000020004" pitchFamily="50" charset="-127"/>
                <a:sym typeface="Wingdings" panose="05000000000000000000" pitchFamily="2" charset="2"/>
              </a:rPr>
              <a:t> </a:t>
            </a:r>
            <a:r>
              <a:rPr lang="ko-KR" altLang="en-US" sz="1000" b="1" dirty="0">
                <a:solidFill>
                  <a:srgbClr val="FF0000"/>
                </a:solidFill>
                <a:latin typeface="+mn-lt"/>
                <a:ea typeface="맑은 고딕" panose="020B0503020000020004" pitchFamily="50" charset="-127"/>
              </a:rPr>
              <a:t>프로젝트 탭의 내용과 동일</a:t>
            </a:r>
          </a:p>
        </p:txBody>
      </p:sp>
    </p:spTree>
    <p:extLst>
      <p:ext uri="{BB962C8B-B14F-4D97-AF65-F5344CB8AC3E}">
        <p14:creationId xmlns:p14="http://schemas.microsoft.com/office/powerpoint/2010/main" val="8980162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물체 세부정보를 표시</a:t>
            </a:r>
            <a:r>
              <a:rPr lang="en-US" altLang="ko-KR" dirty="0"/>
              <a:t>/</a:t>
            </a:r>
            <a:r>
              <a:rPr lang="ko-KR" altLang="en-US" dirty="0"/>
              <a:t>변경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Transform</a:t>
            </a:r>
          </a:p>
          <a:p>
            <a:pPr lvl="1"/>
            <a:r>
              <a:rPr lang="en-US" altLang="ko-KR" dirty="0"/>
              <a:t>Position: </a:t>
            </a:r>
            <a:r>
              <a:rPr lang="ko-KR" altLang="en-US" dirty="0"/>
              <a:t>기본 단위 </a:t>
            </a:r>
            <a:r>
              <a:rPr lang="en-US" altLang="ko-KR" dirty="0"/>
              <a:t>‘unit’</a:t>
            </a:r>
          </a:p>
          <a:p>
            <a:pPr lvl="1"/>
            <a:r>
              <a:rPr lang="en-US" altLang="ko-KR" dirty="0"/>
              <a:t>Rotation: </a:t>
            </a:r>
            <a:r>
              <a:rPr lang="ko-KR" altLang="en-US" dirty="0"/>
              <a:t>회전 각도</a:t>
            </a:r>
            <a:endParaRPr lang="en-US" altLang="ko-KR" dirty="0"/>
          </a:p>
          <a:p>
            <a:pPr lvl="1"/>
            <a:r>
              <a:rPr lang="en-US" altLang="ko-KR" dirty="0"/>
              <a:t>Scale: </a:t>
            </a:r>
            <a:r>
              <a:rPr lang="ko-KR" altLang="en-US" dirty="0"/>
              <a:t>확대</a:t>
            </a:r>
            <a:r>
              <a:rPr lang="en-US" altLang="ko-KR" dirty="0"/>
              <a:t>/</a:t>
            </a:r>
            <a:r>
              <a:rPr lang="ko-KR" altLang="en-US" dirty="0"/>
              <a:t>축소 비율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Mesh Filter</a:t>
            </a:r>
          </a:p>
          <a:p>
            <a:pPr lvl="1"/>
            <a:r>
              <a:rPr lang="ko-KR" altLang="en-US" dirty="0"/>
              <a:t>물체에 할당된 </a:t>
            </a:r>
            <a:r>
              <a:rPr lang="ko-KR" altLang="en-US" b="1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메쉬</a:t>
            </a:r>
            <a:r>
              <a:rPr lang="ko-KR" altLang="en-US" dirty="0" err="1"/>
              <a:t>를</a:t>
            </a:r>
            <a:endParaRPr lang="en-US" altLang="ko-KR" dirty="0"/>
          </a:p>
          <a:p>
            <a:pPr marL="457200" lvl="1" indent="0">
              <a:buNone/>
            </a:pPr>
            <a:r>
              <a:rPr lang="ko-KR" altLang="en-US" dirty="0"/>
              <a:t>읽고 표시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Inspector(1/2)</a:t>
            </a:r>
            <a:endParaRPr lang="ko-KR" altLang="en-US" dirty="0"/>
          </a:p>
        </p:txBody>
      </p:sp>
      <p:grpSp>
        <p:nvGrpSpPr>
          <p:cNvPr id="9" name="그룹 8"/>
          <p:cNvGrpSpPr/>
          <p:nvPr/>
        </p:nvGrpSpPr>
        <p:grpSpPr>
          <a:xfrm>
            <a:off x="4788024" y="2409669"/>
            <a:ext cx="4103440" cy="3971659"/>
            <a:chOff x="4788024" y="2409669"/>
            <a:chExt cx="4103440" cy="3971659"/>
          </a:xfrm>
          <a:effectLst/>
        </p:grpSpPr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2"/>
            <a:srcRect l="77562" t="6984" b="54407"/>
            <a:stretch/>
          </p:blipFill>
          <p:spPr>
            <a:xfrm>
              <a:off x="4788024" y="2409669"/>
              <a:ext cx="4103440" cy="3971659"/>
            </a:xfrm>
            <a:prstGeom prst="rect">
              <a:avLst/>
            </a:prstGeom>
            <a:ln>
              <a:noFill/>
            </a:ln>
            <a:effectLst/>
          </p:spPr>
        </p:pic>
        <p:sp>
          <p:nvSpPr>
            <p:cNvPr id="4" name="모서리가 둥근 직사각형 3"/>
            <p:cNvSpPr/>
            <p:nvPr/>
          </p:nvSpPr>
          <p:spPr>
            <a:xfrm>
              <a:off x="5225961" y="2965406"/>
              <a:ext cx="720080" cy="182625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모서리가 둥근 직사각형 5"/>
            <p:cNvSpPr/>
            <p:nvPr/>
          </p:nvSpPr>
          <p:spPr>
            <a:xfrm>
              <a:off x="5225961" y="3687726"/>
              <a:ext cx="1206887" cy="162616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모서리가 둥근 직사각형 6"/>
            <p:cNvSpPr/>
            <p:nvPr/>
          </p:nvSpPr>
          <p:spPr>
            <a:xfrm>
              <a:off x="5504753" y="4053799"/>
              <a:ext cx="544215" cy="175577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모서리가 둥근 직사각형 7"/>
            <p:cNvSpPr/>
            <p:nvPr/>
          </p:nvSpPr>
          <p:spPr>
            <a:xfrm>
              <a:off x="5225961" y="5188770"/>
              <a:ext cx="989674" cy="152953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235836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Collider</a:t>
            </a:r>
          </a:p>
          <a:p>
            <a:pPr lvl="1"/>
            <a:r>
              <a:rPr lang="ko-KR" altLang="en-US" dirty="0"/>
              <a:t>물체의 충돌을 식별</a:t>
            </a:r>
            <a:endParaRPr lang="en-US" altLang="ko-KR" dirty="0"/>
          </a:p>
          <a:p>
            <a:pPr lvl="2"/>
            <a:r>
              <a:rPr lang="en-US" altLang="ko-KR" dirty="0"/>
              <a:t>Collider</a:t>
            </a:r>
            <a:r>
              <a:rPr lang="ko-KR" altLang="en-US" dirty="0"/>
              <a:t>에 다른 물체가 접촉하면 자동으로 충돌 이벤트 발생</a:t>
            </a:r>
            <a:endParaRPr lang="en-US" altLang="ko-KR" dirty="0"/>
          </a:p>
          <a:p>
            <a:pPr lvl="1"/>
            <a:r>
              <a:rPr lang="ko-KR" altLang="en-US" dirty="0"/>
              <a:t>물체의 형상에 따라 다른 </a:t>
            </a:r>
            <a:r>
              <a:rPr lang="en-US" altLang="ko-KR" dirty="0"/>
              <a:t>Collider </a:t>
            </a:r>
            <a:r>
              <a:rPr lang="ko-KR" altLang="en-US" dirty="0"/>
              <a:t>제공</a:t>
            </a:r>
            <a:endParaRPr lang="en-US" altLang="ko-KR" dirty="0"/>
          </a:p>
          <a:p>
            <a:pPr lvl="2"/>
            <a:r>
              <a:rPr lang="ko-KR" altLang="en-US" dirty="0" err="1"/>
              <a:t>큐브</a:t>
            </a:r>
            <a:r>
              <a:rPr lang="en-US" altLang="ko-KR" dirty="0"/>
              <a:t>, </a:t>
            </a:r>
            <a:r>
              <a:rPr lang="ko-KR" altLang="en-US" dirty="0"/>
              <a:t>구 등의 정형화된 모양</a:t>
            </a:r>
            <a:endParaRPr lang="en-US" altLang="ko-KR" dirty="0"/>
          </a:p>
          <a:p>
            <a:pPr lvl="2"/>
            <a:r>
              <a:rPr lang="en-US" altLang="ko-KR" dirty="0"/>
              <a:t>Mesh Collider</a:t>
            </a:r>
          </a:p>
          <a:p>
            <a:pPr lvl="3"/>
            <a:r>
              <a:rPr lang="ko-KR" altLang="en-US" dirty="0"/>
              <a:t>복잡한 형태의 물체 충돌을 식별하기 위해 제공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Mesh Renderer</a:t>
            </a:r>
          </a:p>
          <a:p>
            <a:pPr lvl="1"/>
            <a:r>
              <a:rPr lang="ko-KR" altLang="en-US" dirty="0"/>
              <a:t>물체에 할당된 재질</a:t>
            </a:r>
            <a:r>
              <a:rPr lang="en-US" altLang="ko-KR" dirty="0"/>
              <a:t>(Material)</a:t>
            </a:r>
            <a:r>
              <a:rPr lang="ko-KR" altLang="en-US" dirty="0"/>
              <a:t>을 적용시키는 기능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Inspector(2/2)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46695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프로젝트 생성</a:t>
            </a:r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81106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서로 다른 모양의 물체를 </a:t>
            </a:r>
            <a:r>
              <a:rPr lang="en-US" altLang="ko-KR" dirty="0"/>
              <a:t>4</a:t>
            </a:r>
            <a:r>
              <a:rPr lang="ko-KR" altLang="en-US" dirty="0"/>
              <a:t>개 생성 후 카메라를 조절하여 </a:t>
            </a:r>
            <a:r>
              <a:rPr lang="en-US" altLang="ko-KR" dirty="0"/>
              <a:t>Game View</a:t>
            </a:r>
            <a:r>
              <a:rPr lang="ko-KR" altLang="en-US" dirty="0"/>
              <a:t>에 서로 겹치지 않게 렌더링</a:t>
            </a:r>
            <a:endParaRPr lang="en-US" altLang="ko-KR" dirty="0"/>
          </a:p>
          <a:p>
            <a:pPr lvl="1"/>
            <a:r>
              <a:rPr lang="en-US" altLang="ko-KR" dirty="0"/>
              <a:t>Cube, Sphere, Capsule, Cylinder</a:t>
            </a:r>
          </a:p>
          <a:p>
            <a:pPr lvl="3"/>
            <a:endParaRPr lang="en-US" altLang="ko-KR" dirty="0"/>
          </a:p>
          <a:p>
            <a:r>
              <a:rPr lang="ko-KR" altLang="en-US" dirty="0"/>
              <a:t>스마트캠퍼스에 업로드</a:t>
            </a:r>
            <a:endParaRPr lang="en-US" altLang="ko-KR" dirty="0"/>
          </a:p>
          <a:p>
            <a:pPr lvl="1"/>
            <a:r>
              <a:rPr lang="en-US" altLang="ko-KR" dirty="0"/>
              <a:t>Scene</a:t>
            </a:r>
            <a:r>
              <a:rPr lang="ko-KR" altLang="en-US" dirty="0"/>
              <a:t>과 </a:t>
            </a:r>
            <a:r>
              <a:rPr lang="en-US" altLang="ko-KR" dirty="0"/>
              <a:t>Game View</a:t>
            </a:r>
            <a:r>
              <a:rPr lang="ko-KR" altLang="en-US" dirty="0"/>
              <a:t>의 화면을 함께</a:t>
            </a:r>
            <a:r>
              <a:rPr lang="en-US" altLang="ko-KR" dirty="0"/>
              <a:t> </a:t>
            </a:r>
            <a:r>
              <a:rPr lang="ko-KR" altLang="en-US" dirty="0"/>
              <a:t>캡쳐</a:t>
            </a:r>
            <a:endParaRPr lang="en-US" altLang="ko-KR" dirty="0"/>
          </a:p>
          <a:p>
            <a:pPr lvl="2"/>
            <a:r>
              <a:rPr lang="en-US" altLang="ko-KR" dirty="0"/>
              <a:t>Scene</a:t>
            </a:r>
            <a:r>
              <a:rPr lang="ko-KR" altLang="en-US" dirty="0"/>
              <a:t>에도 전체 물체가 다 보여야 함</a:t>
            </a:r>
            <a:endParaRPr lang="en-US" altLang="ko-KR" dirty="0"/>
          </a:p>
          <a:p>
            <a:pPr lvl="1"/>
            <a:r>
              <a:rPr lang="ko-KR" altLang="en-US" dirty="0"/>
              <a:t>업로드 파일명</a:t>
            </a:r>
            <a:r>
              <a:rPr lang="en-US" altLang="ko-KR" dirty="0"/>
              <a:t>: </a:t>
            </a:r>
            <a:r>
              <a:rPr lang="ko-KR" altLang="en-US" dirty="0"/>
              <a:t>학번</a:t>
            </a:r>
            <a:r>
              <a:rPr lang="en-US" altLang="ko-KR" dirty="0"/>
              <a:t>_1.jpg </a:t>
            </a:r>
            <a:r>
              <a:rPr lang="ko-KR" altLang="en-US" dirty="0"/>
              <a:t>또는 학번</a:t>
            </a:r>
            <a:r>
              <a:rPr lang="en-US" altLang="ko-KR" dirty="0"/>
              <a:t>_1.png</a:t>
            </a:r>
          </a:p>
          <a:p>
            <a:pPr lvl="3"/>
            <a:endParaRPr lang="en-US" altLang="ko-KR" dirty="0"/>
          </a:p>
          <a:p>
            <a:r>
              <a:rPr lang="ko-KR" altLang="en-US" dirty="0"/>
              <a:t>제출기한</a:t>
            </a:r>
            <a:r>
              <a:rPr lang="en-US" altLang="ko-KR" dirty="0"/>
              <a:t>(</a:t>
            </a:r>
            <a:r>
              <a:rPr lang="ko-KR" altLang="en-US" dirty="0"/>
              <a:t>연장</a:t>
            </a:r>
            <a:r>
              <a:rPr lang="en-US" altLang="ko-KR" dirty="0"/>
              <a:t> </a:t>
            </a:r>
            <a:r>
              <a:rPr lang="ko-KR" altLang="en-US" dirty="0"/>
              <a:t>제출 가능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2020/09/14, 23:59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</a:t>
            </a:r>
            <a:r>
              <a:rPr lang="en-US" altLang="ko-KR" dirty="0"/>
              <a:t>#1: </a:t>
            </a:r>
            <a:r>
              <a:rPr lang="ko-KR" altLang="en-US" dirty="0"/>
              <a:t>기본 도형 생성</a:t>
            </a:r>
          </a:p>
        </p:txBody>
      </p:sp>
    </p:spTree>
    <p:extLst>
      <p:ext uri="{BB962C8B-B14F-4D97-AF65-F5344CB8AC3E}">
        <p14:creationId xmlns:p14="http://schemas.microsoft.com/office/powerpoint/2010/main" val="9658781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0F65198-7D76-4537-A4A9-8327E7F9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안드로이드 빌드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7A286FC8-8D51-4AEB-9ABE-FC0FB40D67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1013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248E57-8C09-4A8F-B33A-DFC97C709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 허브에서 모듈 추가하기</a:t>
            </a:r>
            <a:r>
              <a:rPr lang="en-US" altLang="ko-KR" dirty="0"/>
              <a:t>(1/3)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F0C524-40AF-4CC9-A12E-09A2A8CD5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9A3520D-DB64-44D3-8C58-BF10C1996783}"/>
              </a:ext>
            </a:extLst>
          </p:cNvPr>
          <p:cNvGrpSpPr/>
          <p:nvPr/>
        </p:nvGrpSpPr>
        <p:grpSpPr>
          <a:xfrm>
            <a:off x="947585" y="1268760"/>
            <a:ext cx="7248830" cy="5177736"/>
            <a:chOff x="947585" y="1268760"/>
            <a:chExt cx="7248830" cy="5177736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990A705A-D7E6-4276-822B-089AD6BD4E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47585" y="1268760"/>
              <a:ext cx="7248830" cy="5177736"/>
            </a:xfrm>
            <a:prstGeom prst="rect">
              <a:avLst/>
            </a:prstGeom>
          </p:spPr>
        </p:pic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3D8FE4EF-530F-4A76-B19D-55A48C92D971}"/>
                </a:ext>
              </a:extLst>
            </p:cNvPr>
            <p:cNvSpPr/>
            <p:nvPr/>
          </p:nvSpPr>
          <p:spPr>
            <a:xfrm>
              <a:off x="1081378" y="2918128"/>
              <a:ext cx="508883" cy="166977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10BE98B5-A687-48FD-9CE5-0677C1D29026}"/>
                </a:ext>
              </a:extLst>
            </p:cNvPr>
            <p:cNvSpPr/>
            <p:nvPr/>
          </p:nvSpPr>
          <p:spPr>
            <a:xfrm>
              <a:off x="3803765" y="2693019"/>
              <a:ext cx="163936" cy="161499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968827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544EF1-D995-4198-B6C7-252376B64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 허브에서 모듈 추가하기</a:t>
            </a:r>
            <a:r>
              <a:rPr lang="en-US" altLang="ko-KR" dirty="0"/>
              <a:t>(2/3)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8E8C2A-73C7-4F53-98CF-38C51E268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29DB092-03A9-4D4C-8052-FE8B1300D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585" y="1268760"/>
            <a:ext cx="7258404" cy="5184574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AFFE4E71-E810-45AD-B58B-65409028C0A6}"/>
              </a:ext>
            </a:extLst>
          </p:cNvPr>
          <p:cNvSpPr/>
          <p:nvPr/>
        </p:nvSpPr>
        <p:spPr>
          <a:xfrm>
            <a:off x="2711396" y="2767055"/>
            <a:ext cx="548640" cy="182880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72579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557518-F970-4B7E-B10A-BF5C1CD4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 허브에서 모듈 추가하기</a:t>
            </a:r>
            <a:r>
              <a:rPr lang="en-US" altLang="ko-KR" dirty="0"/>
              <a:t>(3/3)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1083EC-90B1-4006-A463-0B9357D7A7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F64D63F-3694-4BE4-8E24-249DE85A5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585" y="1268760"/>
            <a:ext cx="7290245" cy="5207318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1A36ADA2-0A00-4C11-B22F-7A78D3CB8328}"/>
              </a:ext>
            </a:extLst>
          </p:cNvPr>
          <p:cNvSpPr/>
          <p:nvPr/>
        </p:nvSpPr>
        <p:spPr>
          <a:xfrm>
            <a:off x="2433099" y="3204375"/>
            <a:ext cx="1288111" cy="198783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808308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AA489F-4A61-4B29-AFC3-66AC1D28C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Java JDK </a:t>
            </a:r>
            <a:r>
              <a:rPr lang="ko-KR" altLang="en-US" dirty="0"/>
              <a:t>다운로드 및 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3B02F2-5B58-4DB5-B57D-1C6BC8D86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‘Java JDK’ </a:t>
            </a:r>
            <a:r>
              <a:rPr lang="ko-KR" altLang="en-US" dirty="0" err="1"/>
              <a:t>구글링</a:t>
            </a:r>
            <a:r>
              <a:rPr lang="ko-KR" altLang="en-US" dirty="0"/>
              <a:t> 또는 웹 주소 접속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34127FDB-53E4-4AA3-A778-7533B9D06D8A}"/>
              </a:ext>
            </a:extLst>
          </p:cNvPr>
          <p:cNvGrpSpPr/>
          <p:nvPr/>
        </p:nvGrpSpPr>
        <p:grpSpPr>
          <a:xfrm>
            <a:off x="881062" y="2132856"/>
            <a:ext cx="7381875" cy="4057650"/>
            <a:chOff x="881062" y="2194620"/>
            <a:chExt cx="7381875" cy="4057650"/>
          </a:xfrm>
          <a:effectLst/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27C9E9C6-5B7B-4B67-A582-554B53278B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81062" y="2194620"/>
              <a:ext cx="7381875" cy="4057650"/>
            </a:xfrm>
            <a:prstGeom prst="rect">
              <a:avLst/>
            </a:prstGeom>
            <a:ln>
              <a:solidFill>
                <a:schemeClr val="accent1"/>
              </a:solidFill>
            </a:ln>
            <a:effectLst/>
          </p:spPr>
        </p:pic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23B65234-E7B5-44E9-8225-72E1A4254170}"/>
                </a:ext>
              </a:extLst>
            </p:cNvPr>
            <p:cNvSpPr/>
            <p:nvPr/>
          </p:nvSpPr>
          <p:spPr>
            <a:xfrm>
              <a:off x="2297806" y="4916674"/>
              <a:ext cx="5151617" cy="430153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14514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FAD12A52-181A-442F-ADDF-44A19D2ECFDD}"/>
              </a:ext>
            </a:extLst>
          </p:cNvPr>
          <p:cNvGrpSpPr>
            <a:grpSpLocks noChangeAspect="1"/>
          </p:cNvGrpSpPr>
          <p:nvPr/>
        </p:nvGrpSpPr>
        <p:grpSpPr>
          <a:xfrm>
            <a:off x="3131840" y="1518823"/>
            <a:ext cx="4776094" cy="3519227"/>
            <a:chOff x="3563888" y="1484784"/>
            <a:chExt cx="4343400" cy="3200400"/>
          </a:xfrm>
          <a:effectLst/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562CF082-9B23-4ECB-9CBB-13FE49965C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63888" y="1484784"/>
              <a:ext cx="4343400" cy="3200400"/>
            </a:xfrm>
            <a:prstGeom prst="rect">
              <a:avLst/>
            </a:prstGeom>
            <a:ln>
              <a:solidFill>
                <a:schemeClr val="accent1"/>
              </a:solidFill>
            </a:ln>
            <a:effectLst/>
          </p:spPr>
        </p:pic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A8759A28-AE1C-471A-8CB4-964A71CCD0E2}"/>
                </a:ext>
              </a:extLst>
            </p:cNvPr>
            <p:cNvSpPr/>
            <p:nvPr/>
          </p:nvSpPr>
          <p:spPr>
            <a:xfrm>
              <a:off x="5519956" y="2969703"/>
              <a:ext cx="2076380" cy="1715481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62AA489F-4A61-4B29-AFC3-66AC1D28C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Java JDK </a:t>
            </a:r>
            <a:r>
              <a:rPr lang="ko-KR" altLang="en-US" dirty="0"/>
              <a:t>다운로드 및 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3B02F2-5B58-4DB5-B57D-1C6BC8D86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OS/</a:t>
            </a:r>
            <a:r>
              <a:rPr lang="ko-KR" altLang="en-US" dirty="0"/>
              <a:t>버젼</a:t>
            </a:r>
            <a:r>
              <a:rPr lang="en-US" altLang="ko-KR" dirty="0"/>
              <a:t> </a:t>
            </a:r>
            <a:r>
              <a:rPr lang="ko-KR" altLang="en-US" dirty="0"/>
              <a:t>확인</a:t>
            </a:r>
            <a:endParaRPr lang="en-US" altLang="ko-KR" dirty="0"/>
          </a:p>
          <a:p>
            <a:pPr lvl="1"/>
            <a:r>
              <a:rPr lang="en-US" altLang="ko-KR" dirty="0"/>
              <a:t>1.8.0 </a:t>
            </a:r>
            <a:r>
              <a:rPr lang="ko-KR" altLang="en-US" dirty="0"/>
              <a:t>필요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B27C24D-A360-4082-BBF6-07EAC5E62E24}"/>
              </a:ext>
            </a:extLst>
          </p:cNvPr>
          <p:cNvGrpSpPr>
            <a:grpSpLocks noChangeAspect="1"/>
          </p:cNvGrpSpPr>
          <p:nvPr/>
        </p:nvGrpSpPr>
        <p:grpSpPr>
          <a:xfrm>
            <a:off x="3131840" y="1518824"/>
            <a:ext cx="5760640" cy="4430456"/>
            <a:chOff x="3131840" y="1340768"/>
            <a:chExt cx="5238750" cy="4029075"/>
          </a:xfrm>
          <a:effectLst/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E2129511-6522-4DAE-9358-5AA3E6464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31840" y="1340768"/>
              <a:ext cx="5238750" cy="4029075"/>
            </a:xfrm>
            <a:prstGeom prst="rect">
              <a:avLst/>
            </a:prstGeom>
            <a:ln>
              <a:solidFill>
                <a:schemeClr val="accent1"/>
              </a:solidFill>
            </a:ln>
            <a:effectLst/>
          </p:spPr>
        </p:pic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1E6C7AFA-4275-4B6A-AB97-2ECBCA56150B}"/>
                </a:ext>
              </a:extLst>
            </p:cNvPr>
            <p:cNvSpPr/>
            <p:nvPr/>
          </p:nvSpPr>
          <p:spPr>
            <a:xfrm>
              <a:off x="4120218" y="4244828"/>
              <a:ext cx="1764704" cy="201337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B68A28E1-FADF-4438-821F-8FC92AAC17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" b="4242"/>
          <a:stretch/>
        </p:blipFill>
        <p:spPr>
          <a:xfrm>
            <a:off x="3216862" y="4137120"/>
            <a:ext cx="5624479" cy="81238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17532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B2842B-7B66-4355-9636-263993C57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안드로이드 </a:t>
            </a:r>
            <a:r>
              <a:rPr lang="en-US" altLang="ko-KR" dirty="0"/>
              <a:t>SDK </a:t>
            </a:r>
            <a:r>
              <a:rPr lang="ko-KR" altLang="en-US" dirty="0"/>
              <a:t>다운로드 및 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6B1AA7-CD9E-4166-BDB0-4A1DAAF3A8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https://developer.android.com/studio/index.html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2BF5847-44DD-4BB1-B2DB-DF4294634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2132856"/>
            <a:ext cx="8640960" cy="3405662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26953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083863-8AE6-438D-94A6-50B2409E5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설치 후 초기 설정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E002E9-CB5F-4601-B2E1-94B94827E3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654" y="1768261"/>
            <a:ext cx="7392692" cy="4339952"/>
          </a:xfrm>
        </p:spPr>
        <p:txBody>
          <a:bodyPr/>
          <a:lstStyle/>
          <a:p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01460BC4-CA75-4B93-B948-21B0A50EAEB7}"/>
              </a:ext>
            </a:extLst>
          </p:cNvPr>
          <p:cNvGrpSpPr/>
          <p:nvPr/>
        </p:nvGrpSpPr>
        <p:grpSpPr>
          <a:xfrm>
            <a:off x="1688508" y="1296952"/>
            <a:ext cx="5766984" cy="5132272"/>
            <a:chOff x="1362075" y="333375"/>
            <a:chExt cx="6419850" cy="5744642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BD52E3F0-9629-4600-8554-843D3E3D4A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7213"/>
            <a:stretch/>
          </p:blipFill>
          <p:spPr>
            <a:xfrm>
              <a:off x="1362075" y="333375"/>
              <a:ext cx="6419850" cy="5744642"/>
            </a:xfrm>
            <a:prstGeom prst="rect">
              <a:avLst/>
            </a:prstGeom>
          </p:spPr>
        </p:pic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AA8436-F09E-4B70-8154-944A1D0BD84E}"/>
                </a:ext>
              </a:extLst>
            </p:cNvPr>
            <p:cNvSpPr/>
            <p:nvPr/>
          </p:nvSpPr>
          <p:spPr>
            <a:xfrm>
              <a:off x="6117725" y="4941169"/>
              <a:ext cx="1296144" cy="209672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8084CAE8-9DF9-4FA7-9EB2-ED0C64184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6" y="1272840"/>
            <a:ext cx="7632848" cy="5180496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090246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5E5E27-1D8D-4315-B549-629C3A5F0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 설정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9D194A-B8A3-4AFE-8DCC-3F5C71474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35DAF10C-6B89-4F1B-974C-DAF7A7D42F80}"/>
              </a:ext>
            </a:extLst>
          </p:cNvPr>
          <p:cNvGrpSpPr/>
          <p:nvPr/>
        </p:nvGrpSpPr>
        <p:grpSpPr>
          <a:xfrm>
            <a:off x="6012160" y="457200"/>
            <a:ext cx="2943225" cy="5943600"/>
            <a:chOff x="6012160" y="457200"/>
            <a:chExt cx="2943225" cy="5943600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10D0D103-2684-4CAC-A905-AB874C1021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12160" y="457200"/>
              <a:ext cx="2943225" cy="5943600"/>
            </a:xfrm>
            <a:prstGeom prst="rect">
              <a:avLst/>
            </a:prstGeom>
            <a:ln>
              <a:noFill/>
            </a:ln>
            <a:effectLst/>
          </p:spPr>
        </p:pic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29FF7137-A4EF-4A91-A5F2-755E6336E796}"/>
                </a:ext>
              </a:extLst>
            </p:cNvPr>
            <p:cNvSpPr/>
            <p:nvPr/>
          </p:nvSpPr>
          <p:spPr>
            <a:xfrm>
              <a:off x="6588223" y="3475841"/>
              <a:ext cx="792089" cy="169183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4DE3AFEA-2587-4A38-983E-51FEFA35B7E6}"/>
              </a:ext>
            </a:extLst>
          </p:cNvPr>
          <p:cNvGrpSpPr/>
          <p:nvPr/>
        </p:nvGrpSpPr>
        <p:grpSpPr>
          <a:xfrm>
            <a:off x="292596" y="2286000"/>
            <a:ext cx="5143500" cy="4114800"/>
            <a:chOff x="292596" y="2286000"/>
            <a:chExt cx="5143500" cy="411480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2D6148C6-03D0-4344-A23C-37C9B566F9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2596" y="2286000"/>
              <a:ext cx="5143500" cy="4114800"/>
            </a:xfrm>
            <a:prstGeom prst="rect">
              <a:avLst/>
            </a:prstGeom>
            <a:ln>
              <a:noFill/>
            </a:ln>
            <a:effectLst/>
          </p:spPr>
        </p:pic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085EFA53-4E24-40BF-A59F-E79079D36F3E}"/>
                </a:ext>
              </a:extLst>
            </p:cNvPr>
            <p:cNvSpPr/>
            <p:nvPr/>
          </p:nvSpPr>
          <p:spPr>
            <a:xfrm>
              <a:off x="1691681" y="5738070"/>
              <a:ext cx="3600400" cy="335559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8577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새 프로젝트 시작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F5453735-8205-4B0C-9B15-D44EE8DE3F5F}"/>
              </a:ext>
            </a:extLst>
          </p:cNvPr>
          <p:cNvGrpSpPr>
            <a:grpSpLocks noChangeAspect="1"/>
          </p:cNvGrpSpPr>
          <p:nvPr/>
        </p:nvGrpSpPr>
        <p:grpSpPr>
          <a:xfrm>
            <a:off x="1475656" y="908720"/>
            <a:ext cx="6192688" cy="1548198"/>
            <a:chOff x="194157" y="1988840"/>
            <a:chExt cx="8755686" cy="2188958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FF438111-23AC-4848-8A85-1299E4975C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61946"/>
            <a:stretch/>
          </p:blipFill>
          <p:spPr>
            <a:xfrm>
              <a:off x="194157" y="1988840"/>
              <a:ext cx="8755686" cy="2188958"/>
            </a:xfrm>
            <a:prstGeom prst="rect">
              <a:avLst/>
            </a:prstGeom>
          </p:spPr>
        </p:pic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C66CF976-DAF6-43E4-AB9B-48B51ABA1BC3}"/>
                </a:ext>
              </a:extLst>
            </p:cNvPr>
            <p:cNvSpPr/>
            <p:nvPr/>
          </p:nvSpPr>
          <p:spPr>
            <a:xfrm>
              <a:off x="7561690" y="3116911"/>
              <a:ext cx="1160891" cy="333955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7313CBE4-89AB-4B65-8FB6-A58746F694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2623283"/>
            <a:ext cx="6768752" cy="410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930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4C2042-72F5-40EA-9417-B020677E6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안드로이드 앱 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EF1A41-6317-4076-BC87-AC0CFA3D84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A30D319-6F5A-4C78-AC58-36DE985F0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912" y="908720"/>
            <a:ext cx="5972175" cy="5781675"/>
          </a:xfrm>
          <a:prstGeom prst="rect">
            <a:avLst/>
          </a:prstGeom>
          <a:ln>
            <a:noFill/>
          </a:ln>
          <a:effectLst/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7B8DAF1-26CC-49A8-B9B6-5FCC9B7A8148}"/>
              </a:ext>
            </a:extLst>
          </p:cNvPr>
          <p:cNvSpPr/>
          <p:nvPr/>
        </p:nvSpPr>
        <p:spPr>
          <a:xfrm>
            <a:off x="1683292" y="6427847"/>
            <a:ext cx="1080120" cy="169505"/>
          </a:xfrm>
          <a:prstGeom prst="roundRect">
            <a:avLst/>
          </a:prstGeom>
          <a:noFill/>
          <a:ln>
            <a:solidFill>
              <a:srgbClr val="C0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5523759-72FB-4F1D-9986-D5FC84B2F04D}"/>
              </a:ext>
            </a:extLst>
          </p:cNvPr>
          <p:cNvSpPr/>
          <p:nvPr/>
        </p:nvSpPr>
        <p:spPr>
          <a:xfrm>
            <a:off x="2763412" y="6427847"/>
            <a:ext cx="1080120" cy="169505"/>
          </a:xfrm>
          <a:prstGeom prst="roundRect">
            <a:avLst/>
          </a:prstGeom>
          <a:noFill/>
          <a:ln>
            <a:solidFill>
              <a:srgbClr val="C0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7E18E-958C-4D9E-9F0F-08EEA5CDB563}"/>
              </a:ext>
            </a:extLst>
          </p:cNvPr>
          <p:cNvSpPr txBox="1"/>
          <p:nvPr/>
        </p:nvSpPr>
        <p:spPr>
          <a:xfrm>
            <a:off x="2086134" y="6153574"/>
            <a:ext cx="274435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1</a:t>
            </a:r>
            <a:endParaRPr lang="ko-KR" altLang="en-US" sz="12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F59F5D-79B4-4AAA-9603-B30C203B9C54}"/>
              </a:ext>
            </a:extLst>
          </p:cNvPr>
          <p:cNvSpPr txBox="1"/>
          <p:nvPr/>
        </p:nvSpPr>
        <p:spPr>
          <a:xfrm>
            <a:off x="3166254" y="6153574"/>
            <a:ext cx="274435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2</a:t>
            </a:r>
            <a:endParaRPr lang="ko-KR" altLang="en-US" sz="12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5049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61C638-5E58-4A5A-802F-7C7573DE2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Build Settings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1241AD-ABC7-4694-9000-A97548DD0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Switch Platform</a:t>
            </a:r>
          </a:p>
          <a:p>
            <a:pPr lvl="1"/>
            <a:r>
              <a:rPr lang="ko-KR" altLang="en-US" dirty="0"/>
              <a:t>프로젝트의 모든 리소스를 해당 플랫폼에 맞도록 변환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Player Settings…</a:t>
            </a:r>
          </a:p>
          <a:p>
            <a:pPr lvl="1"/>
            <a:r>
              <a:rPr lang="ko-KR" altLang="en-US" dirty="0"/>
              <a:t>대부분의</a:t>
            </a:r>
            <a:r>
              <a:rPr lang="en-US" altLang="ko-KR" dirty="0"/>
              <a:t> VR/AR </a:t>
            </a:r>
            <a:r>
              <a:rPr lang="ko-KR" altLang="en-US" dirty="0"/>
              <a:t>앱은 가로</a:t>
            </a:r>
            <a:endParaRPr lang="en-US" altLang="ko-KR" dirty="0"/>
          </a:p>
          <a:p>
            <a:pPr marL="457200" lvl="1" indent="0">
              <a:buNone/>
            </a:pPr>
            <a:r>
              <a:rPr lang="ko-KR" altLang="en-US" dirty="0"/>
              <a:t>모드에 최적화</a:t>
            </a:r>
            <a:endParaRPr lang="en-US" altLang="ko-KR" dirty="0"/>
          </a:p>
          <a:p>
            <a:pPr lvl="1"/>
            <a:r>
              <a:rPr lang="en-US" altLang="ko-KR" dirty="0"/>
              <a:t>32-bit</a:t>
            </a:r>
            <a:r>
              <a:rPr lang="ko-KR" altLang="en-US" dirty="0"/>
              <a:t> </a:t>
            </a:r>
            <a:r>
              <a:rPr lang="en-US" altLang="ko-KR" dirty="0"/>
              <a:t>Display</a:t>
            </a:r>
          </a:p>
          <a:p>
            <a:pPr lvl="2"/>
            <a:r>
              <a:rPr lang="en-US" altLang="ko-KR" dirty="0"/>
              <a:t>RGBA</a:t>
            </a:r>
          </a:p>
          <a:p>
            <a:pPr lvl="1"/>
            <a:r>
              <a:rPr lang="en-US" altLang="ko-KR" dirty="0"/>
              <a:t>Identification</a:t>
            </a:r>
          </a:p>
          <a:p>
            <a:pPr lvl="2"/>
            <a:r>
              <a:rPr lang="en-US" altLang="ko-KR" dirty="0"/>
              <a:t>Package Name</a:t>
            </a:r>
          </a:p>
          <a:p>
            <a:pPr lvl="3"/>
            <a:r>
              <a:rPr lang="ko-KR" altLang="en-US" dirty="0"/>
              <a:t>폰에 깔린 다른 앱과 구별되는</a:t>
            </a:r>
            <a:endParaRPr lang="en-US" altLang="ko-KR" dirty="0"/>
          </a:p>
          <a:p>
            <a:pPr marL="1371600" lvl="3" indent="0">
              <a:buNone/>
            </a:pPr>
            <a:r>
              <a:rPr lang="ko-KR" altLang="en-US" dirty="0"/>
              <a:t>이름</a:t>
            </a:r>
            <a:endParaRPr lang="en-US" altLang="ko-KR" dirty="0"/>
          </a:p>
          <a:p>
            <a:pPr lvl="3"/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8BE4768-1D03-4751-BF09-1C1F00FE1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7788" y="2419350"/>
            <a:ext cx="4076700" cy="1009650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200B7A5D-9680-474C-A498-4943868AA802}"/>
              </a:ext>
            </a:extLst>
          </p:cNvPr>
          <p:cNvGrpSpPr/>
          <p:nvPr/>
        </p:nvGrpSpPr>
        <p:grpSpPr>
          <a:xfrm>
            <a:off x="4963988" y="3429000"/>
            <a:ext cx="4000500" cy="2905125"/>
            <a:chOff x="4963988" y="3429000"/>
            <a:chExt cx="4000500" cy="2905125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44A5531A-44B1-4A7F-B43B-F329D0EE1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63988" y="3429000"/>
              <a:ext cx="4000500" cy="2905125"/>
            </a:xfrm>
            <a:prstGeom prst="rect">
              <a:avLst/>
            </a:prstGeom>
            <a:ln>
              <a:noFill/>
            </a:ln>
            <a:effectLst/>
          </p:spPr>
        </p:pic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72101C4E-946B-421C-BBFD-292DC10D7788}"/>
                </a:ext>
              </a:extLst>
            </p:cNvPr>
            <p:cNvSpPr/>
            <p:nvPr/>
          </p:nvSpPr>
          <p:spPr>
            <a:xfrm>
              <a:off x="5016617" y="4991449"/>
              <a:ext cx="3900880" cy="1333849"/>
            </a:xfrm>
            <a:prstGeom prst="roundRect">
              <a:avLst>
                <a:gd name="adj" fmla="val 12265"/>
              </a:avLst>
            </a:prstGeom>
            <a:noFill/>
            <a:ln>
              <a:solidFill>
                <a:srgbClr val="C0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131302B-8845-44A2-8D32-36D0A276382C}"/>
              </a:ext>
            </a:extLst>
          </p:cNvPr>
          <p:cNvGrpSpPr/>
          <p:nvPr/>
        </p:nvGrpSpPr>
        <p:grpSpPr>
          <a:xfrm>
            <a:off x="5063608" y="3429000"/>
            <a:ext cx="3699392" cy="3152775"/>
            <a:chOff x="5063608" y="3429000"/>
            <a:chExt cx="3699392" cy="3152775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702E2891-D21A-4A7E-889A-07D0F918A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67300" y="3429000"/>
              <a:ext cx="3695700" cy="3152775"/>
            </a:xfrm>
            <a:prstGeom prst="rect">
              <a:avLst/>
            </a:prstGeom>
          </p:spPr>
        </p:pic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D8055667-8BB9-4A94-BE64-CBE9A67B2641}"/>
                </a:ext>
              </a:extLst>
            </p:cNvPr>
            <p:cNvSpPr/>
            <p:nvPr/>
          </p:nvSpPr>
          <p:spPr>
            <a:xfrm>
              <a:off x="5063608" y="5524152"/>
              <a:ext cx="3652553" cy="532700"/>
            </a:xfrm>
            <a:prstGeom prst="roundRect">
              <a:avLst>
                <a:gd name="adj" fmla="val 12265"/>
              </a:avLst>
            </a:prstGeom>
            <a:noFill/>
            <a:ln>
              <a:solidFill>
                <a:srgbClr val="C0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6778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FE215C-0642-4990-9C59-255F7ACCE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안드로이드 폰 설정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82E9FC-E1E5-46BB-96C1-EB9EB2949E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설정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개발자 옵션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USB </a:t>
            </a:r>
            <a:r>
              <a:rPr lang="ko-KR" altLang="en-US" dirty="0">
                <a:sym typeface="Wingdings" panose="05000000000000000000" pitchFamily="2" charset="2"/>
              </a:rPr>
              <a:t>디버깅 활성화</a:t>
            </a:r>
            <a:endParaRPr lang="en-US" altLang="ko-KR" dirty="0">
              <a:sym typeface="Wingdings" panose="05000000000000000000" pitchFamily="2" charset="2"/>
            </a:endParaRPr>
          </a:p>
          <a:p>
            <a:pPr lvl="2"/>
            <a:r>
              <a:rPr lang="ko-KR" altLang="en-US" dirty="0">
                <a:sym typeface="Wingdings" panose="05000000000000000000" pitchFamily="2" charset="2"/>
              </a:rPr>
              <a:t>플레이스토어에서 </a:t>
            </a:r>
            <a:r>
              <a:rPr lang="ko-KR" altLang="en-US" dirty="0" err="1">
                <a:sym typeface="Wingdings" panose="05000000000000000000" pitchFamily="2" charset="2"/>
              </a:rPr>
              <a:t>인증받지</a:t>
            </a:r>
            <a:r>
              <a:rPr lang="ko-KR" altLang="en-US" dirty="0">
                <a:sym typeface="Wingdings" panose="05000000000000000000" pitchFamily="2" charset="2"/>
              </a:rPr>
              <a:t> 않은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914400" lvl="2" indent="0">
              <a:buNone/>
            </a:pPr>
            <a:r>
              <a:rPr lang="en-US" altLang="ko-KR" dirty="0" err="1">
                <a:sym typeface="Wingdings" panose="05000000000000000000" pitchFamily="2" charset="2"/>
              </a:rPr>
              <a:t>apk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ko-KR" altLang="en-US" dirty="0">
                <a:sym typeface="Wingdings" panose="05000000000000000000" pitchFamily="2" charset="2"/>
              </a:rPr>
              <a:t>파일들을 설치 가능</a:t>
            </a:r>
            <a:endParaRPr lang="en-US" altLang="ko-KR" dirty="0">
              <a:sym typeface="Wingdings" panose="05000000000000000000" pitchFamily="2" charset="2"/>
            </a:endParaRPr>
          </a:p>
          <a:p>
            <a:pPr lvl="2"/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D3152E0-8EA2-4D36-997D-5EB033AD59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9502" y="1228556"/>
            <a:ext cx="3069538" cy="5256584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5070870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도형 11"/>
          <p:cNvSpPr>
            <a:spLocks noChangeAspect="1"/>
          </p:cNvSpPr>
          <p:nvPr/>
        </p:nvSpPr>
        <p:spPr>
          <a:xfrm>
            <a:off x="0" y="0"/>
            <a:ext cx="9144635" cy="6858635"/>
          </a:xfrm>
          <a:prstGeom prst="rect">
            <a:avLst/>
          </a:prstGeom>
          <a:gradFill rotWithShape="1"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350" b="0" i="0" strike="noStrike" cap="none">
              <a:ln w="9525" cap="flat" cmpd="sng">
                <a:noFill/>
                <a:prstDash/>
              </a:ln>
              <a:solidFill>
                <a:srgbClr val="FFFFFF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4" name="그림 13" descr="C:/Users/airjung/AppData/Roaming/PolarisOffice/ETemp/11156_8184920/fImage51133239633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>
          <a:xfrm>
            <a:off x="0" y="0"/>
            <a:ext cx="9144635" cy="6858635"/>
          </a:xfrm>
          <a:prstGeom prst="rect">
            <a:avLst/>
          </a:prstGeom>
          <a:noFill/>
        </p:spPr>
      </p:pic>
      <p:sp>
        <p:nvSpPr>
          <p:cNvPr id="16" name="도형 15"/>
          <p:cNvSpPr>
            <a:spLocks noChangeAspect="1"/>
          </p:cNvSpPr>
          <p:nvPr/>
        </p:nvSpPr>
        <p:spPr>
          <a:xfrm>
            <a:off x="655320" y="-3810"/>
            <a:ext cx="7748905" cy="6875145"/>
          </a:xfrm>
          <a:custGeom>
            <a:avLst/>
            <a:gdLst>
              <a:gd name="TX0" fmla="*/ 2232159 w 7837717"/>
              <a:gd name="TY0" fmla="*/ 0 h 6858001"/>
              <a:gd name="TX1" fmla="*/ 5605557 w 7837717"/>
              <a:gd name="TY1" fmla="*/ 0 h 6858001"/>
              <a:gd name="TX2" fmla="*/ 5617845 w 7837717"/>
              <a:gd name="TY2" fmla="*/ 5384 h 6858001"/>
              <a:gd name="TX3" fmla="*/ 7837716 w 7837717"/>
              <a:gd name="TY3" fmla="*/ 3429000 h 6858001"/>
              <a:gd name="TX4" fmla="*/ 5617845 w 7837717"/>
              <a:gd name="TY4" fmla="*/ 6852616 h 6858001"/>
              <a:gd name="TX5" fmla="*/ 5605557 w 7837717"/>
              <a:gd name="TY5" fmla="*/ 6858000 h 6858001"/>
              <a:gd name="TX6" fmla="*/ 2232159 w 7837717"/>
              <a:gd name="TY6" fmla="*/ 6858000 h 6858001"/>
              <a:gd name="TX7" fmla="*/ 2219871 w 7837717"/>
              <a:gd name="TY7" fmla="*/ 6852616 h 6858001"/>
              <a:gd name="TX8" fmla="*/ 0 w 7837717"/>
              <a:gd name="TY8" fmla="*/ 3429000 h 6858001"/>
              <a:gd name="TX9" fmla="*/ 2219871 w 7837717"/>
              <a:gd name="TY9" fmla="*/ 5384 h 685800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</a:cxnLst>
            <a:rect l="l" t="t" r="r" b="b"/>
            <a:pathLst>
              <a:path w="7837717" h="6858001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 w="25400" cap="flat" cmpd="sng">
            <a:gradFill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350" b="0" i="0" strike="noStrike" cap="none">
              <a:ln w="9525" cap="flat" cmpd="sng">
                <a:noFill/>
                <a:prstDash/>
              </a:ln>
              <a:solidFill>
                <a:srgbClr val="FFFFFF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7" name="그림 6" descr="C:/Users/airjung/AppData/Roaming/PolarisOffice/ETemp/11156_8184920/fImage1960922416500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818640" y="2487295"/>
            <a:ext cx="5422265" cy="188468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F49789-8123-4B9E-B9CB-BB363E9AE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</a:t>
            </a:r>
            <a:r>
              <a:rPr lang="en-US" altLang="ko-KR" dirty="0"/>
              <a:t> </a:t>
            </a:r>
            <a:r>
              <a:rPr lang="ko-KR" altLang="en-US" dirty="0"/>
              <a:t>허브의 템플릿</a:t>
            </a:r>
          </a:p>
        </p:txBody>
      </p:sp>
      <p:pic>
        <p:nvPicPr>
          <p:cNvPr id="8" name="what_is_unity_hub">
            <a:hlinkClick r:id="" action="ppaction://media"/>
            <a:extLst>
              <a:ext uri="{FF2B5EF4-FFF2-40B4-BE49-F238E27FC236}">
                <a16:creationId xmlns:a16="http://schemas.microsoft.com/office/drawing/2014/main" id="{BD01965B-200B-4B52-A9ED-FDF6B71115F0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link="rId2">
                  <p14:trim end="73633.333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512" y="1412776"/>
            <a:ext cx="8784976" cy="4941550"/>
          </a:xfrm>
          <a:prstGeom prst="snip2DiagRect">
            <a:avLst>
              <a:gd name="adj1" fmla="val 0"/>
              <a:gd name="adj2" fmla="val 6620"/>
            </a:avLst>
          </a:prstGeom>
          <a:ln w="31750" cap="flat">
            <a:gradFill>
              <a:gsLst>
                <a:gs pos="0">
                  <a:srgbClr val="7F7F7F"/>
                </a:gs>
                <a:gs pos="100000">
                  <a:srgbClr val="F2F2F2"/>
                </a:gs>
              </a:gsLst>
              <a:lin ang="2700000" scaled="1"/>
            </a:gradFill>
          </a:ln>
          <a:effectLst>
            <a:glow rad="101600">
              <a:srgbClr val="969696">
                <a:alpha val="40000"/>
              </a:srgbClr>
            </a:glow>
          </a:effectLst>
          <a:scene3d>
            <a:camera prst="orthographicFront"/>
            <a:lightRig rig="twoPt" dir="t"/>
          </a:scene3d>
          <a:sp3d contourW="25400">
            <a:contourClr>
              <a:srgbClr val="262626"/>
            </a:contourClr>
          </a:sp3d>
        </p:spPr>
      </p:pic>
    </p:spTree>
    <p:extLst>
      <p:ext uri="{BB962C8B-B14F-4D97-AF65-F5344CB8AC3E}">
        <p14:creationId xmlns:p14="http://schemas.microsoft.com/office/powerpoint/2010/main" val="2119135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16667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9DFFDA-41C9-4F0B-BCEC-08118BABE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 템플릿</a:t>
            </a:r>
            <a:r>
              <a:rPr lang="en-US" altLang="ko-KR" dirty="0"/>
              <a:t>(1/3)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47DAF9-2048-40CC-9EAE-FE1CD6F63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2D</a:t>
            </a:r>
          </a:p>
          <a:p>
            <a:pPr lvl="1"/>
            <a:r>
              <a:rPr lang="en-US" altLang="ko-KR" dirty="0"/>
              <a:t>2D </a:t>
            </a:r>
            <a:r>
              <a:rPr lang="ko-KR" altLang="en-US" dirty="0"/>
              <a:t>카메라만 배치되어 있음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3D</a:t>
            </a:r>
          </a:p>
          <a:p>
            <a:pPr lvl="1"/>
            <a:r>
              <a:rPr lang="en-US" altLang="ko-KR" dirty="0"/>
              <a:t>3D </a:t>
            </a:r>
            <a:r>
              <a:rPr lang="ko-KR" altLang="en-US" dirty="0"/>
              <a:t>카메라와 </a:t>
            </a:r>
            <a:r>
              <a:rPr lang="en-US" altLang="ko-KR" dirty="0"/>
              <a:t>‘Directional Light’</a:t>
            </a:r>
            <a:r>
              <a:rPr lang="ko-KR" altLang="en-US" dirty="0"/>
              <a:t>만 배치되어 있음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3D With Extras</a:t>
            </a:r>
          </a:p>
          <a:p>
            <a:pPr lvl="1"/>
            <a:r>
              <a:rPr lang="ko-KR" altLang="en-US" dirty="0"/>
              <a:t>유니티</a:t>
            </a:r>
            <a:r>
              <a:rPr lang="en-US" altLang="ko-KR" dirty="0"/>
              <a:t> </a:t>
            </a:r>
            <a:r>
              <a:rPr lang="ko-KR" altLang="en-US" dirty="0"/>
              <a:t>내장 </a:t>
            </a:r>
            <a:r>
              <a:rPr lang="ko-KR" altLang="en-US" dirty="0" err="1"/>
              <a:t>렌더러와</a:t>
            </a:r>
            <a:r>
              <a:rPr lang="ko-KR" altLang="en-US" dirty="0"/>
              <a:t> 그래픽 후처리 기능 포함</a:t>
            </a:r>
            <a:endParaRPr lang="en-US" altLang="ko-KR" dirty="0"/>
          </a:p>
          <a:p>
            <a:pPr lvl="1"/>
            <a:r>
              <a:rPr lang="ko-KR" altLang="en-US" dirty="0"/>
              <a:t>일반적인 </a:t>
            </a:r>
            <a:r>
              <a:rPr lang="en-US" altLang="ko-KR" dirty="0"/>
              <a:t>3D </a:t>
            </a:r>
            <a:r>
              <a:rPr lang="ko-KR" altLang="en-US" dirty="0"/>
              <a:t>프로젝트를 개발하고자 하는데 권장</a:t>
            </a:r>
            <a:endParaRPr lang="en-US" altLang="ko-KR" dirty="0"/>
          </a:p>
          <a:p>
            <a:pPr lvl="2"/>
            <a:r>
              <a:rPr lang="ko-KR" altLang="en-US" dirty="0"/>
              <a:t>적당한 품질과 성능</a:t>
            </a:r>
          </a:p>
        </p:txBody>
      </p:sp>
    </p:spTree>
    <p:extLst>
      <p:ext uri="{BB962C8B-B14F-4D97-AF65-F5344CB8AC3E}">
        <p14:creationId xmlns:p14="http://schemas.microsoft.com/office/powerpoint/2010/main" val="2435483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213BC9-C956-497B-A297-5101F73CC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 템플릿</a:t>
            </a:r>
            <a:r>
              <a:rPr lang="en-US" altLang="ko-KR" dirty="0"/>
              <a:t>(2/3)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136ED2-E5CA-41E1-8D87-B49816A29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High-Definition Rendering Pipeline</a:t>
            </a:r>
          </a:p>
          <a:p>
            <a:pPr lvl="1"/>
            <a:r>
              <a:rPr lang="ko-KR" altLang="en-US" dirty="0"/>
              <a:t>고품질 그래픽 성능을 보여주기 위한 기능들이 포함됨</a:t>
            </a:r>
            <a:endParaRPr lang="en-US" altLang="ko-KR" dirty="0"/>
          </a:p>
          <a:p>
            <a:pPr lvl="2"/>
            <a:r>
              <a:rPr lang="ko-KR" altLang="en-US" dirty="0"/>
              <a:t>일부 개발단계인 기능도 포함되어 경우에 따라 불안정할 수 있음</a:t>
            </a:r>
            <a:endParaRPr lang="en-US" altLang="ko-KR" dirty="0"/>
          </a:p>
          <a:p>
            <a:pPr lvl="3"/>
            <a:r>
              <a:rPr lang="ko-KR" altLang="en-US" dirty="0"/>
              <a:t>추후 개발단계에 따라서는 일부 기능이 삭제될 수도 있음</a:t>
            </a:r>
            <a:endParaRPr lang="en-US" altLang="ko-KR" dirty="0"/>
          </a:p>
          <a:p>
            <a:pPr lvl="1"/>
            <a:r>
              <a:rPr lang="ko-KR" altLang="en-US" dirty="0"/>
              <a:t>고품질 콘텐츠 제작 시에 권장</a:t>
            </a:r>
            <a:endParaRPr lang="en-US" altLang="ko-KR" dirty="0"/>
          </a:p>
          <a:p>
            <a:pPr lvl="2"/>
            <a:r>
              <a:rPr lang="en-US" altLang="ko-KR" dirty="0"/>
              <a:t>DirectX 11 </a:t>
            </a:r>
            <a:r>
              <a:rPr lang="ko-KR" altLang="en-US" dirty="0"/>
              <a:t>이상에서 동작하는 </a:t>
            </a:r>
            <a:r>
              <a:rPr lang="en-US" altLang="ko-KR" dirty="0"/>
              <a:t>Shader Model 5.0</a:t>
            </a:r>
            <a:r>
              <a:rPr lang="ko-KR" altLang="en-US" dirty="0"/>
              <a:t> 지원</a:t>
            </a:r>
            <a:endParaRPr lang="en-US" altLang="ko-KR" dirty="0"/>
          </a:p>
          <a:p>
            <a:pPr lvl="2"/>
            <a:r>
              <a:rPr lang="ko-KR" altLang="en-US" dirty="0"/>
              <a:t>고품질 재질 표현</a:t>
            </a:r>
            <a:endParaRPr lang="en-US" altLang="ko-KR" dirty="0"/>
          </a:p>
          <a:p>
            <a:pPr lvl="2"/>
            <a:r>
              <a:rPr lang="ko-KR" altLang="en-US" dirty="0"/>
              <a:t>고품질 광원 효과</a:t>
            </a:r>
            <a:endParaRPr lang="en-US" altLang="ko-KR" dirty="0"/>
          </a:p>
          <a:p>
            <a:pPr lvl="2"/>
            <a:r>
              <a:rPr lang="ko-KR" altLang="en-US" dirty="0"/>
              <a:t>유니티 내장 그래픽 후처리 기능 포함</a:t>
            </a:r>
            <a:endParaRPr lang="en-US" altLang="ko-KR" dirty="0"/>
          </a:p>
          <a:p>
            <a:pPr lvl="2"/>
            <a:r>
              <a:rPr lang="ko-KR" altLang="en-US" dirty="0"/>
              <a:t>유니티 </a:t>
            </a:r>
            <a:r>
              <a:rPr lang="en-US" altLang="ko-KR" dirty="0"/>
              <a:t>HDRI* </a:t>
            </a:r>
            <a:r>
              <a:rPr lang="ko-KR" altLang="en-US" dirty="0"/>
              <a:t>패키지 포함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1E87EA-D65F-452C-ABA9-8443D2E0A017}"/>
              </a:ext>
            </a:extLst>
          </p:cNvPr>
          <p:cNvSpPr txBox="1"/>
          <p:nvPr/>
        </p:nvSpPr>
        <p:spPr>
          <a:xfrm>
            <a:off x="0" y="0"/>
            <a:ext cx="7858241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altLang="ko-KR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HDRI: High Dynamic Range Image, 0~255 </a:t>
            </a:r>
            <a:r>
              <a:rPr lang="ko-KR" altLang="en-US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명암 단계보다 넓은 범위로 세밀하게 색을 표현</a:t>
            </a:r>
            <a:r>
              <a:rPr lang="en-US" altLang="ko-KR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, </a:t>
            </a:r>
            <a:r>
              <a:rPr lang="ko-KR" altLang="en-US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픽셀당 </a:t>
            </a:r>
            <a:r>
              <a:rPr lang="en-US" altLang="ko-KR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64</a:t>
            </a:r>
            <a:r>
              <a:rPr lang="ko-KR" altLang="en-US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비트 이상</a:t>
            </a:r>
          </a:p>
        </p:txBody>
      </p:sp>
    </p:spTree>
    <p:extLst>
      <p:ext uri="{BB962C8B-B14F-4D97-AF65-F5344CB8AC3E}">
        <p14:creationId xmlns:p14="http://schemas.microsoft.com/office/powerpoint/2010/main" val="2497384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2405F3-17A8-4529-BE72-80897B117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 템플릿</a:t>
            </a:r>
            <a:r>
              <a:rPr lang="en-US" altLang="ko-KR" dirty="0"/>
              <a:t>(3/3)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D529FD-75AA-4FC0-BC2D-62C31833F7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Lightweight</a:t>
            </a:r>
            <a:r>
              <a:rPr lang="ko-KR" altLang="en-US" dirty="0"/>
              <a:t> </a:t>
            </a:r>
            <a:r>
              <a:rPr lang="en-US" altLang="ko-KR" dirty="0"/>
              <a:t>Rendering</a:t>
            </a:r>
            <a:r>
              <a:rPr lang="ko-KR" altLang="en-US" dirty="0"/>
              <a:t> </a:t>
            </a:r>
            <a:r>
              <a:rPr lang="en-US" altLang="ko-KR" dirty="0"/>
              <a:t>Pipeline</a:t>
            </a:r>
          </a:p>
          <a:p>
            <a:pPr lvl="1"/>
            <a:r>
              <a:rPr lang="ko-KR" altLang="en-US" dirty="0"/>
              <a:t>성능에</a:t>
            </a:r>
            <a:r>
              <a:rPr lang="en-US" altLang="ko-KR" dirty="0"/>
              <a:t> </a:t>
            </a:r>
            <a:r>
              <a:rPr lang="ko-KR" altLang="en-US" dirty="0"/>
              <a:t>초점을 맞춘 콘텐츠 제작 시에 권장</a:t>
            </a:r>
            <a:endParaRPr lang="en-US" altLang="ko-KR" dirty="0"/>
          </a:p>
          <a:p>
            <a:pPr lvl="2"/>
            <a:r>
              <a:rPr lang="en-US" altLang="ko-KR" dirty="0"/>
              <a:t>‘Draw Call’</a:t>
            </a:r>
            <a:r>
              <a:rPr lang="ko-KR" altLang="en-US" dirty="0"/>
              <a:t>을 최대한 감소시킴</a:t>
            </a:r>
            <a:endParaRPr lang="en-US" altLang="ko-KR" dirty="0"/>
          </a:p>
          <a:p>
            <a:pPr lvl="3"/>
            <a:r>
              <a:rPr lang="ko-KR" altLang="en-US" dirty="0"/>
              <a:t>일부 화면 깨짐 발생 가능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VR Lightweight Rendering Pipeline</a:t>
            </a:r>
          </a:p>
          <a:p>
            <a:pPr lvl="1"/>
            <a:r>
              <a:rPr lang="ko-KR" altLang="en-US" dirty="0"/>
              <a:t>가상현실 구현 시 성능에 초점을 맞추고 싶을 때 권장</a:t>
            </a:r>
          </a:p>
        </p:txBody>
      </p:sp>
    </p:spTree>
    <p:extLst>
      <p:ext uri="{BB962C8B-B14F-4D97-AF65-F5344CB8AC3E}">
        <p14:creationId xmlns:p14="http://schemas.microsoft.com/office/powerpoint/2010/main" val="1101251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github.com/Unity-Technologies/PostProcessing/wiki/images/screenshots/home-after.jpg">
            <a:extLst>
              <a:ext uri="{FF2B5EF4-FFF2-40B4-BE49-F238E27FC236}">
                <a16:creationId xmlns:a16="http://schemas.microsoft.com/office/drawing/2014/main" id="{90E1AC50-6D79-4CDF-9EFA-06ECF5076B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384318"/>
            <a:ext cx="8784976" cy="4946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9F54EBA-DAD1-40BA-B746-BA8FFC5DF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유니티 내장 그래픽 후처리 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C9CAAB-79D3-4D58-B57A-2C468ACC2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6" name="Picture 2" descr="https://github.com/Unity-Technologies/PostProcessing/wiki/images/screenshots/home-before.jpg">
            <a:extLst>
              <a:ext uri="{FF2B5EF4-FFF2-40B4-BE49-F238E27FC236}">
                <a16:creationId xmlns:a16="http://schemas.microsoft.com/office/drawing/2014/main" id="{03C6E80D-E728-401D-9637-58DB50CAF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384319"/>
            <a:ext cx="8784976" cy="4946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4576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6">
                <a:lumMod val="75000"/>
                <a:tint val="66000"/>
                <a:satMod val="160000"/>
              </a:schemeClr>
            </a:gs>
            <a:gs pos="50000">
              <a:schemeClr val="accent6">
                <a:lumMod val="75000"/>
                <a:tint val="44500"/>
                <a:satMod val="160000"/>
              </a:schemeClr>
            </a:gs>
            <a:gs pos="100000">
              <a:schemeClr val="accent6">
                <a:lumMod val="75000"/>
                <a:tint val="23500"/>
                <a:satMod val="160000"/>
              </a:schemeClr>
            </a:gs>
          </a:gsLst>
          <a:path path="circle">
            <a:fillToRect r="100000" b="100000"/>
          </a:path>
          <a:tileRect l="-100000" t="-100000"/>
        </a:gradFill>
        <a:scene3d>
          <a:camera prst="orthographicFront"/>
          <a:lightRig rig="threePt" dir="t"/>
        </a:scene3d>
        <a:sp3d>
          <a:bevelT/>
        </a:sp3d>
      </a:spPr>
      <a:bodyPr rtlCol="0" anchor="ctr"/>
      <a:lstStyle>
        <a:defPPr algn="ctr">
          <a:defRPr dirty="0" smtClean="0">
            <a:latin typeface="Trebuchet MS" panose="020B0603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 anchorCtr="0">
        <a:spAutoFit/>
      </a:bodyPr>
      <a:lstStyle>
        <a:defPPr algn="l">
          <a:defRPr sz="1200" b="1" dirty="0">
            <a:latin typeface="Trebuchet MS" panose="020B0603020202020204" pitchFamily="34" charset="0"/>
            <a:ea typeface="맑은 고딕" panose="020B050302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83379</TotalTime>
  <Words>968</Words>
  <Application>Microsoft Office PowerPoint</Application>
  <PresentationFormat>화면 슬라이드 쇼(4:3)</PresentationFormat>
  <Paragraphs>245</Paragraphs>
  <Slides>43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43</vt:i4>
      </vt:variant>
    </vt:vector>
  </HeadingPairs>
  <TitlesOfParts>
    <vt:vector size="51" baseType="lpstr">
      <vt:lpstr>맑은 고딕</vt:lpstr>
      <vt:lpstr>Tahoma</vt:lpstr>
      <vt:lpstr>Arial</vt:lpstr>
      <vt:lpstr>Wingdings</vt:lpstr>
      <vt:lpstr>Verdana</vt:lpstr>
      <vt:lpstr>Trebuchet MS</vt:lpstr>
      <vt:lpstr>굴림</vt:lpstr>
      <vt:lpstr>Office 테마</vt:lpstr>
      <vt:lpstr>유니티를 이용한 게임/앱 개발환경 준비</vt:lpstr>
      <vt:lpstr>목차</vt:lpstr>
      <vt:lpstr>프로젝트 생성</vt:lpstr>
      <vt:lpstr>새 프로젝트 시작</vt:lpstr>
      <vt:lpstr>유니티 허브의 템플릿</vt:lpstr>
      <vt:lpstr>유니티 템플릿(1/3)</vt:lpstr>
      <vt:lpstr>유니티 템플릿(2/3)</vt:lpstr>
      <vt:lpstr>유니티 템플릿(3/3)</vt:lpstr>
      <vt:lpstr>유니티 내장 그래픽 후처리 기능</vt:lpstr>
      <vt:lpstr>3D</vt:lpstr>
      <vt:lpstr>High Definition Rendering Pipeline</vt:lpstr>
      <vt:lpstr>유니티 프로젝트</vt:lpstr>
      <vt:lpstr>유니티 구성요소 및 기본 조작</vt:lpstr>
      <vt:lpstr>유니티 편집기 화면</vt:lpstr>
      <vt:lpstr>툴바</vt:lpstr>
      <vt:lpstr>게임 물체</vt:lpstr>
      <vt:lpstr>물체 선택 시</vt:lpstr>
      <vt:lpstr>Scene 기즈모</vt:lpstr>
      <vt:lpstr>Isometric vs. Perspective Mode</vt:lpstr>
      <vt:lpstr>Isometric vs. Perspective Mode</vt:lpstr>
      <vt:lpstr>마우스 버튼 조작</vt:lpstr>
      <vt:lpstr>물체 변환 기준점</vt:lpstr>
      <vt:lpstr>Local vs. Global</vt:lpstr>
      <vt:lpstr>Pivot vs. Center</vt:lpstr>
      <vt:lpstr>Game View</vt:lpstr>
      <vt:lpstr>Hierarchy</vt:lpstr>
      <vt:lpstr>Project</vt:lpstr>
      <vt:lpstr>Inspector(1/2)</vt:lpstr>
      <vt:lpstr>Inspector(2/2)</vt:lpstr>
      <vt:lpstr>과제 #1: 기본 도형 생성</vt:lpstr>
      <vt:lpstr>안드로이드 빌드</vt:lpstr>
      <vt:lpstr>유니티 허브에서 모듈 추가하기(1/3)</vt:lpstr>
      <vt:lpstr>유니티 허브에서 모듈 추가하기(2/3)</vt:lpstr>
      <vt:lpstr>유니티 허브에서 모듈 추가하기(3/3)</vt:lpstr>
      <vt:lpstr>Java JDK 다운로드 및 설치</vt:lpstr>
      <vt:lpstr>Java JDK 다운로드 및 설치</vt:lpstr>
      <vt:lpstr>안드로이드 SDK 다운로드 및 설치</vt:lpstr>
      <vt:lpstr>설치 후 초기 설정</vt:lpstr>
      <vt:lpstr>유니티 설정</vt:lpstr>
      <vt:lpstr>안드로이드 앱 빌드</vt:lpstr>
      <vt:lpstr>Build Settings</vt:lpstr>
      <vt:lpstr>안드로이드 폰 설정</vt:lpstr>
      <vt:lpstr>PowerPoint 프레젠테이션</vt:lpstr>
    </vt:vector>
  </TitlesOfParts>
  <Company>KUCG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Neary Kam</dc:creator>
  <cp:lastModifiedBy>airjung</cp:lastModifiedBy>
  <cp:revision>3032</cp:revision>
  <cp:lastPrinted>2015-07-22T04:24:45Z</cp:lastPrinted>
  <dcterms:created xsi:type="dcterms:W3CDTF">2009-01-13T03:03:42Z</dcterms:created>
  <dcterms:modified xsi:type="dcterms:W3CDTF">2020-09-01T14:14:57Z</dcterms:modified>
</cp:coreProperties>
</file>

<file path=docProps/thumbnail.jpeg>
</file>